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66" r:id="rId4"/>
    <p:sldId id="267" r:id="rId5"/>
    <p:sldId id="268" r:id="rId6"/>
    <p:sldId id="270" r:id="rId7"/>
    <p:sldId id="275" r:id="rId8"/>
    <p:sldId id="276" r:id="rId9"/>
    <p:sldId id="277" r:id="rId10"/>
    <p:sldId id="274" r:id="rId11"/>
    <p:sldId id="278" r:id="rId12"/>
    <p:sldId id="279" r:id="rId13"/>
    <p:sldId id="281" r:id="rId14"/>
    <p:sldId id="282" r:id="rId15"/>
    <p:sldId id="283" r:id="rId16"/>
    <p:sldId id="259" r:id="rId17"/>
    <p:sldId id="284" r:id="rId18"/>
    <p:sldId id="271" r:id="rId19"/>
    <p:sldId id="285" r:id="rId20"/>
    <p:sldId id="286" r:id="rId21"/>
    <p:sldId id="269" r:id="rId22"/>
    <p:sldId id="272" r:id="rId23"/>
    <p:sldId id="273" r:id="rId24"/>
    <p:sldId id="265" r:id="rId25"/>
    <p:sldId id="288" r:id="rId26"/>
    <p:sldId id="263" r:id="rId27"/>
    <p:sldId id="289" r:id="rId28"/>
    <p:sldId id="290" r:id="rId29"/>
    <p:sldId id="291" r:id="rId30"/>
    <p:sldId id="292" r:id="rId31"/>
    <p:sldId id="293" r:id="rId32"/>
    <p:sldId id="261" r:id="rId33"/>
    <p:sldId id="294" r:id="rId34"/>
    <p:sldId id="295"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EE0C92-5898-4EAA-8691-34B8DEEFD6C1}" v="399" dt="2020-03-23T23:42:00.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9" autoAdjust="0"/>
    <p:restoredTop sz="94660"/>
  </p:normalViewPr>
  <p:slideViewPr>
    <p:cSldViewPr snapToGrid="0">
      <p:cViewPr varScale="1">
        <p:scale>
          <a:sx n="76" d="100"/>
          <a:sy n="76" d="100"/>
        </p:scale>
        <p:origin x="120"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3/23/2020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3/23/2020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w3schools.com/css/css_pseudo_elements.asp"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css/css_boxmodel.asp"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css/css_boxmodel.asp"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Web/CSS/Shorthand_properties" TargetMode="External"/><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w3schools.com/css/css_intro.asp"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schools.com/cssref/css_inherit.asp"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developer.mozilla.org/en-US/docs/Learn/CSS/Building_blocks/Cascade_and_inheritanc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w3schools.com/cssref/pr_class_display.a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w3schools.com/cssref/pr_class_position.as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cssref/pr_class_position.asp"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Media_queri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makeawebsitehub.com/css3-mega-cheat-sheet/" TargetMode="External"/><Relationship Id="rId2" Type="http://schemas.openxmlformats.org/officeDocument/2006/relationships/hyperlink" Target="https://developer.mozilla.org/en-US/docs/Archive/CSS3" TargetMode="Externa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hyperlink" Target="http://www.w3.org/blog/C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w3schools.com/css/css_syntax.a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w3schools.com/css/css_selectors.asp" TargetMode="External"/><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600" dirty="0"/>
              <a:t>CSS Fundamentals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.NET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p:txBody>
          <a:bodyPr>
            <a:normAutofit/>
          </a:bodyPr>
          <a:lstStyle/>
          <a:p>
            <a:r>
              <a:rPr lang="en-US" dirty="0"/>
              <a:t>CSS – Pseudo Elements</a:t>
            </a:r>
            <a:br>
              <a:rPr lang="en-US" dirty="0"/>
            </a:br>
            <a:r>
              <a:rPr lang="en-US" sz="1400" dirty="0">
                <a:hlinkClick r:id="rId2"/>
              </a:rPr>
              <a:t>https://www.w3schools.com/css/css_pseudo_elements.asp</a:t>
            </a:r>
            <a:endParaRPr lang="en-US" dirty="0"/>
          </a:p>
        </p:txBody>
      </p:sp>
      <p:sp>
        <p:nvSpPr>
          <p:cNvPr id="3" name="Content Placeholder 2">
            <a:extLst>
              <a:ext uri="{FF2B5EF4-FFF2-40B4-BE49-F238E27FC236}">
                <a16:creationId xmlns:a16="http://schemas.microsoft.com/office/drawing/2014/main" id="{8F3BF169-FD98-45BA-AAD5-1DFDB3C2FDEE}"/>
              </a:ext>
            </a:extLst>
          </p:cNvPr>
          <p:cNvSpPr>
            <a:spLocks noGrp="1"/>
          </p:cNvSpPr>
          <p:nvPr>
            <p:ph idx="1"/>
          </p:nvPr>
        </p:nvSpPr>
        <p:spPr>
          <a:xfrm>
            <a:off x="532503" y="1869141"/>
            <a:ext cx="4572896" cy="4599331"/>
          </a:xfrm>
        </p:spPr>
        <p:txBody>
          <a:bodyPr anchor="ctr">
            <a:normAutofit/>
          </a:bodyPr>
          <a:lstStyle/>
          <a:p>
            <a:r>
              <a:rPr lang="en-US" sz="2800" dirty="0"/>
              <a:t>A CSS pseudo-element is used to style specified parts of an element. You must have two ‘::’ between the element and the pseudo element.</a:t>
            </a:r>
          </a:p>
          <a:p>
            <a:pPr lvl="1">
              <a:buFont typeface="Arial" panose="020B0604020202020204" pitchFamily="34" charset="0"/>
              <a:buChar char="•"/>
            </a:pPr>
            <a:r>
              <a:rPr lang="en-US" sz="2400" dirty="0"/>
              <a:t>Style the first letter, or line, of an element</a:t>
            </a:r>
          </a:p>
          <a:p>
            <a:pPr lvl="1">
              <a:buFont typeface="Arial" panose="020B0604020202020204" pitchFamily="34" charset="0"/>
              <a:buChar char="•"/>
            </a:pPr>
            <a:r>
              <a:rPr lang="en-US" sz="2400" dirty="0"/>
              <a:t>Insert content before, or after, the content of an element</a:t>
            </a:r>
          </a:p>
        </p:txBody>
      </p:sp>
      <p:sp>
        <p:nvSpPr>
          <p:cNvPr id="4" name="Rectangle 3">
            <a:extLst>
              <a:ext uri="{FF2B5EF4-FFF2-40B4-BE49-F238E27FC236}">
                <a16:creationId xmlns:a16="http://schemas.microsoft.com/office/drawing/2014/main" id="{9A32FE93-13A4-42B9-B155-561AD4DE87FA}"/>
              </a:ext>
            </a:extLst>
          </p:cNvPr>
          <p:cNvSpPr/>
          <p:nvPr/>
        </p:nvSpPr>
        <p:spPr>
          <a:xfrm>
            <a:off x="5325036" y="3535180"/>
            <a:ext cx="6522719" cy="369332"/>
          </a:xfrm>
          <a:prstGeom prst="rect">
            <a:avLst/>
          </a:prstGeom>
          <a:ln w="19050">
            <a:solidFill>
              <a:schemeClr val="accent2"/>
            </a:solidFill>
          </a:ln>
        </p:spPr>
        <p:txBody>
          <a:bodyPr wrap="square">
            <a:spAutoFit/>
          </a:bodyPr>
          <a:lstStyle/>
          <a:p>
            <a:r>
              <a:rPr lang="en-US" dirty="0"/>
              <a:t>This example formats the first line of the text in all &lt;p&gt; elements:</a:t>
            </a:r>
          </a:p>
        </p:txBody>
      </p:sp>
      <p:pic>
        <p:nvPicPr>
          <p:cNvPr id="5" name="Picture 4">
            <a:extLst>
              <a:ext uri="{FF2B5EF4-FFF2-40B4-BE49-F238E27FC236}">
                <a16:creationId xmlns:a16="http://schemas.microsoft.com/office/drawing/2014/main" id="{7F7DB9B7-FA72-4A58-9FD8-8CC81C3DC38B}"/>
              </a:ext>
            </a:extLst>
          </p:cNvPr>
          <p:cNvPicPr>
            <a:picLocks noChangeAspect="1"/>
          </p:cNvPicPr>
          <p:nvPr/>
        </p:nvPicPr>
        <p:blipFill>
          <a:blip r:embed="rId3"/>
          <a:stretch>
            <a:fillRect/>
          </a:stretch>
        </p:blipFill>
        <p:spPr>
          <a:xfrm>
            <a:off x="6819199" y="3926662"/>
            <a:ext cx="3706084" cy="1450757"/>
          </a:xfrm>
          <a:prstGeom prst="rect">
            <a:avLst/>
          </a:prstGeom>
          <a:effectLst>
            <a:glow rad="50800">
              <a:schemeClr val="accent2"/>
            </a:glow>
          </a:effectLst>
        </p:spPr>
      </p:pic>
      <p:pic>
        <p:nvPicPr>
          <p:cNvPr id="6" name="Picture 5">
            <a:extLst>
              <a:ext uri="{FF2B5EF4-FFF2-40B4-BE49-F238E27FC236}">
                <a16:creationId xmlns:a16="http://schemas.microsoft.com/office/drawing/2014/main" id="{E0C32B33-D185-4018-B3D4-92420B3638D4}"/>
              </a:ext>
            </a:extLst>
          </p:cNvPr>
          <p:cNvPicPr>
            <a:picLocks noChangeAspect="1"/>
          </p:cNvPicPr>
          <p:nvPr/>
        </p:nvPicPr>
        <p:blipFill>
          <a:blip r:embed="rId4"/>
          <a:stretch>
            <a:fillRect/>
          </a:stretch>
        </p:blipFill>
        <p:spPr>
          <a:xfrm>
            <a:off x="7086603" y="1480581"/>
            <a:ext cx="2991267" cy="1905266"/>
          </a:xfrm>
          <a:prstGeom prst="rect">
            <a:avLst/>
          </a:prstGeom>
          <a:effectLst>
            <a:glow rad="50800">
              <a:schemeClr val="accent2"/>
            </a:glow>
          </a:effectLst>
        </p:spPr>
      </p:pic>
      <p:pic>
        <p:nvPicPr>
          <p:cNvPr id="9" name="Picture 8">
            <a:extLst>
              <a:ext uri="{FF2B5EF4-FFF2-40B4-BE49-F238E27FC236}">
                <a16:creationId xmlns:a16="http://schemas.microsoft.com/office/drawing/2014/main" id="{EAFD4989-AFCF-41AB-8C2E-E11AA2EB510F}"/>
              </a:ext>
            </a:extLst>
          </p:cNvPr>
          <p:cNvPicPr>
            <a:picLocks noChangeAspect="1"/>
          </p:cNvPicPr>
          <p:nvPr/>
        </p:nvPicPr>
        <p:blipFill>
          <a:blip r:embed="rId5"/>
          <a:stretch>
            <a:fillRect/>
          </a:stretch>
        </p:blipFill>
        <p:spPr>
          <a:xfrm>
            <a:off x="5105399" y="5405188"/>
            <a:ext cx="6984403" cy="1339640"/>
          </a:xfrm>
          <a:prstGeom prst="rect">
            <a:avLst/>
          </a:prstGeom>
          <a:effectLst>
            <a:glow rad="50800">
              <a:schemeClr val="accent2"/>
            </a:glow>
          </a:effectLst>
        </p:spPr>
      </p:pic>
    </p:spTree>
    <p:extLst>
      <p:ext uri="{BB962C8B-B14F-4D97-AF65-F5344CB8AC3E}">
        <p14:creationId xmlns:p14="http://schemas.microsoft.com/office/powerpoint/2010/main" val="3327385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788D-34EA-4EB8-90E9-FD20894C6CF7}"/>
              </a:ext>
            </a:extLst>
          </p:cNvPr>
          <p:cNvSpPr>
            <a:spLocks noGrp="1"/>
          </p:cNvSpPr>
          <p:nvPr>
            <p:ph type="title"/>
          </p:nvPr>
        </p:nvSpPr>
        <p:spPr/>
        <p:txBody>
          <a:bodyPr>
            <a:normAutofit/>
          </a:bodyPr>
          <a:lstStyle/>
          <a:p>
            <a:r>
              <a:rPr lang="en-US" sz="4000" dirty="0"/>
              <a:t>CSS – Combinators</a:t>
            </a:r>
            <a:br>
              <a:rPr lang="en-US" sz="4000" dirty="0"/>
            </a:br>
            <a:r>
              <a:rPr lang="en-US" sz="1400" dirty="0">
                <a:hlinkClick r:id="rId2"/>
              </a:rPr>
              <a:t>https://www.w3schools.com/css/css_combinators.asp</a:t>
            </a:r>
            <a:endParaRPr lang="en-US" sz="4000" dirty="0"/>
          </a:p>
        </p:txBody>
      </p:sp>
      <p:sp>
        <p:nvSpPr>
          <p:cNvPr id="3" name="Content Placeholder 2">
            <a:extLst>
              <a:ext uri="{FF2B5EF4-FFF2-40B4-BE49-F238E27FC236}">
                <a16:creationId xmlns:a16="http://schemas.microsoft.com/office/drawing/2014/main" id="{E30DF53C-D2A2-43EF-A1D4-8902842E4EF1}"/>
              </a:ext>
            </a:extLst>
          </p:cNvPr>
          <p:cNvSpPr>
            <a:spLocks noGrp="1"/>
          </p:cNvSpPr>
          <p:nvPr>
            <p:ph idx="1"/>
          </p:nvPr>
        </p:nvSpPr>
        <p:spPr>
          <a:xfrm>
            <a:off x="1066800" y="1919942"/>
            <a:ext cx="10058400" cy="1117599"/>
          </a:xfrm>
        </p:spPr>
        <p:txBody>
          <a:bodyPr>
            <a:normAutofit/>
          </a:bodyPr>
          <a:lstStyle/>
          <a:p>
            <a:r>
              <a:rPr lang="en-US" sz="2000" dirty="0"/>
              <a:t>A </a:t>
            </a:r>
            <a:r>
              <a:rPr lang="en-US" sz="2000" b="1" i="1" dirty="0"/>
              <a:t>combinator</a:t>
            </a:r>
            <a:r>
              <a:rPr lang="en-US" sz="2000" dirty="0"/>
              <a:t> describes the relationship between two </a:t>
            </a:r>
            <a:r>
              <a:rPr lang="en-US" sz="2000" b="1" dirty="0"/>
              <a:t>selectors</a:t>
            </a:r>
            <a:r>
              <a:rPr lang="en-US" sz="2000" dirty="0"/>
              <a:t>. The </a:t>
            </a:r>
            <a:r>
              <a:rPr lang="en-US" sz="2000" b="1" i="1" dirty="0"/>
              <a:t>selector</a:t>
            </a:r>
            <a:r>
              <a:rPr lang="en-US" sz="2000" dirty="0"/>
              <a:t> part of a CSS </a:t>
            </a:r>
            <a:r>
              <a:rPr lang="en-US" sz="2000" b="1" i="1" dirty="0"/>
              <a:t>selector/declaration</a:t>
            </a:r>
            <a:r>
              <a:rPr lang="en-US" sz="2000" dirty="0"/>
              <a:t> block can contain more than one </a:t>
            </a:r>
            <a:r>
              <a:rPr lang="en-US" sz="2000" b="1" i="1" dirty="0"/>
              <a:t>selector</a:t>
            </a:r>
            <a:r>
              <a:rPr lang="en-US" sz="2000" dirty="0"/>
              <a:t>. Between the </a:t>
            </a:r>
            <a:r>
              <a:rPr lang="en-US" sz="2000" b="1" i="1" dirty="0"/>
              <a:t>selectors</a:t>
            </a:r>
            <a:r>
              <a:rPr lang="en-US" sz="2000" dirty="0"/>
              <a:t>, we can include a </a:t>
            </a:r>
            <a:r>
              <a:rPr lang="en-US" sz="2000" b="1" i="1" dirty="0"/>
              <a:t>combinator</a:t>
            </a:r>
            <a:r>
              <a:rPr lang="en-US" sz="2000" dirty="0"/>
              <a:t>. There are four combinators to choose from.</a:t>
            </a:r>
          </a:p>
        </p:txBody>
      </p:sp>
      <p:graphicFrame>
        <p:nvGraphicFramePr>
          <p:cNvPr id="4" name="Table 4">
            <a:extLst>
              <a:ext uri="{FF2B5EF4-FFF2-40B4-BE49-F238E27FC236}">
                <a16:creationId xmlns:a16="http://schemas.microsoft.com/office/drawing/2014/main" id="{9AE4F3BA-F75F-4C1F-BAE3-F6644B8DB07B}"/>
              </a:ext>
            </a:extLst>
          </p:cNvPr>
          <p:cNvGraphicFramePr>
            <a:graphicFrameLocks noGrp="1"/>
          </p:cNvGraphicFramePr>
          <p:nvPr>
            <p:extLst>
              <p:ext uri="{D42A27DB-BD31-4B8C-83A1-F6EECF244321}">
                <p14:modId xmlns:p14="http://schemas.microsoft.com/office/powerpoint/2010/main" val="3799429299"/>
              </p:ext>
            </p:extLst>
          </p:nvPr>
        </p:nvGraphicFramePr>
        <p:xfrm>
          <a:off x="349623" y="3145826"/>
          <a:ext cx="11393197" cy="2590800"/>
        </p:xfrm>
        <a:graphic>
          <a:graphicData uri="http://schemas.openxmlformats.org/drawingml/2006/table">
            <a:tbl>
              <a:tblPr firstRow="1" bandRow="1">
                <a:tableStyleId>{5C22544A-7EE6-4342-B048-85BDC9FD1C3A}</a:tableStyleId>
              </a:tblPr>
              <a:tblGrid>
                <a:gridCol w="2965541">
                  <a:extLst>
                    <a:ext uri="{9D8B030D-6E8A-4147-A177-3AD203B41FA5}">
                      <a16:colId xmlns:a16="http://schemas.microsoft.com/office/drawing/2014/main" val="3654231469"/>
                    </a:ext>
                  </a:extLst>
                </a:gridCol>
                <a:gridCol w="1103458">
                  <a:extLst>
                    <a:ext uri="{9D8B030D-6E8A-4147-A177-3AD203B41FA5}">
                      <a16:colId xmlns:a16="http://schemas.microsoft.com/office/drawing/2014/main" val="159287352"/>
                    </a:ext>
                  </a:extLst>
                </a:gridCol>
                <a:gridCol w="7324198">
                  <a:extLst>
                    <a:ext uri="{9D8B030D-6E8A-4147-A177-3AD203B41FA5}">
                      <a16:colId xmlns:a16="http://schemas.microsoft.com/office/drawing/2014/main" val="2583280883"/>
                    </a:ext>
                  </a:extLst>
                </a:gridCol>
              </a:tblGrid>
              <a:tr h="370840">
                <a:tc>
                  <a:txBody>
                    <a:bodyPr/>
                    <a:lstStyle/>
                    <a:p>
                      <a:r>
                        <a:rPr lang="en-US" sz="2000" dirty="0"/>
                        <a:t>Selector</a:t>
                      </a:r>
                    </a:p>
                  </a:txBody>
                  <a:tcPr/>
                </a:tc>
                <a:tc>
                  <a:txBody>
                    <a:bodyPr/>
                    <a:lstStyle/>
                    <a:p>
                      <a:r>
                        <a:rPr lang="en-US" sz="2000" dirty="0"/>
                        <a:t>Symbol</a:t>
                      </a:r>
                    </a:p>
                  </a:txBody>
                  <a:tcPr/>
                </a:tc>
                <a:tc>
                  <a:txBody>
                    <a:bodyPr/>
                    <a:lstStyle/>
                    <a:p>
                      <a:r>
                        <a:rPr lang="en-US" sz="2000" dirty="0"/>
                        <a:t>Description</a:t>
                      </a:r>
                    </a:p>
                  </a:txBody>
                  <a:tcPr/>
                </a:tc>
                <a:extLst>
                  <a:ext uri="{0D108BD9-81ED-4DB2-BD59-A6C34878D82A}">
                    <a16:rowId xmlns:a16="http://schemas.microsoft.com/office/drawing/2014/main" val="626825158"/>
                  </a:ext>
                </a:extLst>
              </a:tr>
              <a:tr h="370840">
                <a:tc>
                  <a:txBody>
                    <a:bodyPr/>
                    <a:lstStyle/>
                    <a:p>
                      <a:r>
                        <a:rPr lang="en-US" sz="2000" dirty="0"/>
                        <a:t>descendant selector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(space)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Matches any descendant element (nested inside) of a specified element. This includes grandchildren, etc</a:t>
                      </a:r>
                    </a:p>
                  </a:txBody>
                  <a:tcPr/>
                </a:tc>
                <a:extLst>
                  <a:ext uri="{0D108BD9-81ED-4DB2-BD59-A6C34878D82A}">
                    <a16:rowId xmlns:a16="http://schemas.microsoft.com/office/drawing/2014/main" val="3188017609"/>
                  </a:ext>
                </a:extLst>
              </a:tr>
              <a:tr h="370840">
                <a:tc>
                  <a:txBody>
                    <a:bodyPr/>
                    <a:lstStyle/>
                    <a:p>
                      <a:r>
                        <a:rPr lang="en-US" sz="2000" dirty="0"/>
                        <a:t>child selector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Selects only elements that are the children of a specified element.</a:t>
                      </a:r>
                    </a:p>
                  </a:txBody>
                  <a:tcPr/>
                </a:tc>
                <a:extLst>
                  <a:ext uri="{0D108BD9-81ED-4DB2-BD59-A6C34878D82A}">
                    <a16:rowId xmlns:a16="http://schemas.microsoft.com/office/drawing/2014/main" val="2872542853"/>
                  </a:ext>
                </a:extLst>
              </a:tr>
              <a:tr h="370840">
                <a:tc>
                  <a:txBody>
                    <a:bodyPr/>
                    <a:lstStyle/>
                    <a:p>
                      <a:r>
                        <a:rPr lang="en-US" sz="2000" dirty="0"/>
                        <a:t>adjacent sibling selector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Selects the designated element if it occurs immediately after this selector. Sibling elements must have the same parent element.</a:t>
                      </a:r>
                    </a:p>
                  </a:txBody>
                  <a:tcPr/>
                </a:tc>
                <a:extLst>
                  <a:ext uri="{0D108BD9-81ED-4DB2-BD59-A6C34878D82A}">
                    <a16:rowId xmlns:a16="http://schemas.microsoft.com/office/drawing/2014/main" val="3032799015"/>
                  </a:ext>
                </a:extLst>
              </a:tr>
              <a:tr h="370840">
                <a:tc>
                  <a:txBody>
                    <a:bodyPr/>
                    <a:lstStyle/>
                    <a:p>
                      <a:r>
                        <a:rPr lang="en-US" sz="2000" dirty="0"/>
                        <a:t>general sibling selector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Selects all sibling elements.</a:t>
                      </a:r>
                    </a:p>
                  </a:txBody>
                  <a:tcPr/>
                </a:tc>
                <a:extLst>
                  <a:ext uri="{0D108BD9-81ED-4DB2-BD59-A6C34878D82A}">
                    <a16:rowId xmlns:a16="http://schemas.microsoft.com/office/drawing/2014/main" val="370918104"/>
                  </a:ext>
                </a:extLst>
              </a:tr>
            </a:tbl>
          </a:graphicData>
        </a:graphic>
      </p:graphicFrame>
    </p:spTree>
    <p:extLst>
      <p:ext uri="{BB962C8B-B14F-4D97-AF65-F5344CB8AC3E}">
        <p14:creationId xmlns:p14="http://schemas.microsoft.com/office/powerpoint/2010/main" val="115343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3" y="287338"/>
            <a:ext cx="10058400" cy="1449387"/>
          </a:xfrm>
        </p:spPr>
        <p:txBody>
          <a:bodyPr>
            <a:normAutofit/>
          </a:bodyPr>
          <a:lstStyle/>
          <a:p>
            <a:r>
              <a:rPr lang="en-US" sz="4000" dirty="0"/>
              <a:t>CSS – Combinators - Descendent</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6EB76169-26CE-47FC-B1AD-101D7B3D637A}"/>
              </a:ext>
            </a:extLst>
          </p:cNvPr>
          <p:cNvPicPr>
            <a:picLocks noChangeAspect="1"/>
          </p:cNvPicPr>
          <p:nvPr/>
        </p:nvPicPr>
        <p:blipFill>
          <a:blip r:embed="rId3"/>
          <a:stretch>
            <a:fillRect/>
          </a:stretch>
        </p:blipFill>
        <p:spPr>
          <a:xfrm>
            <a:off x="1201270" y="2036483"/>
            <a:ext cx="7283824" cy="4675291"/>
          </a:xfrm>
          <a:prstGeom prst="rect">
            <a:avLst/>
          </a:prstGeom>
          <a:effectLst>
            <a:glow rad="50800">
              <a:schemeClr val="accent2"/>
            </a:glow>
          </a:effectLst>
        </p:spPr>
      </p:pic>
      <p:pic>
        <p:nvPicPr>
          <p:cNvPr id="6" name="Picture 5">
            <a:extLst>
              <a:ext uri="{FF2B5EF4-FFF2-40B4-BE49-F238E27FC236}">
                <a16:creationId xmlns:a16="http://schemas.microsoft.com/office/drawing/2014/main" id="{5440A096-F5CB-4CB0-9EE1-0E91136CECA1}"/>
              </a:ext>
            </a:extLst>
          </p:cNvPr>
          <p:cNvPicPr>
            <a:picLocks noChangeAspect="1"/>
          </p:cNvPicPr>
          <p:nvPr/>
        </p:nvPicPr>
        <p:blipFill>
          <a:blip r:embed="rId4"/>
          <a:stretch>
            <a:fillRect/>
          </a:stretch>
        </p:blipFill>
        <p:spPr>
          <a:xfrm>
            <a:off x="7105968" y="2223714"/>
            <a:ext cx="3000300" cy="2884115"/>
          </a:xfrm>
          <a:prstGeom prst="rect">
            <a:avLst/>
          </a:prstGeom>
          <a:effectLst>
            <a:glow rad="50800">
              <a:schemeClr val="accent2"/>
            </a:glow>
          </a:effectLst>
        </p:spPr>
      </p:pic>
    </p:spTree>
    <p:extLst>
      <p:ext uri="{BB962C8B-B14F-4D97-AF65-F5344CB8AC3E}">
        <p14:creationId xmlns:p14="http://schemas.microsoft.com/office/powerpoint/2010/main" val="2547236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3" y="287338"/>
            <a:ext cx="10058400" cy="1449387"/>
          </a:xfrm>
        </p:spPr>
        <p:txBody>
          <a:bodyPr>
            <a:normAutofit/>
          </a:bodyPr>
          <a:lstStyle/>
          <a:p>
            <a:r>
              <a:rPr lang="en-US" sz="4000" dirty="0"/>
              <a:t>CSS – Child Combinators</a:t>
            </a:r>
            <a:br>
              <a:rPr lang="en-US" sz="4000" dirty="0"/>
            </a:br>
            <a:r>
              <a:rPr lang="en-US" sz="1400" dirty="0">
                <a:hlinkClick r:id="rId2"/>
              </a:rPr>
              <a:t>https://www.w3schools.com/css/css_combinators.asp</a:t>
            </a:r>
            <a:endParaRPr lang="en-US" sz="4000" dirty="0"/>
          </a:p>
        </p:txBody>
      </p:sp>
      <p:pic>
        <p:nvPicPr>
          <p:cNvPr id="2" name="Picture 1">
            <a:extLst>
              <a:ext uri="{FF2B5EF4-FFF2-40B4-BE49-F238E27FC236}">
                <a16:creationId xmlns:a16="http://schemas.microsoft.com/office/drawing/2014/main" id="{49F5A412-04F9-44F1-B239-DF3BCF2ABBAD}"/>
              </a:ext>
            </a:extLst>
          </p:cNvPr>
          <p:cNvPicPr>
            <a:picLocks noChangeAspect="1"/>
          </p:cNvPicPr>
          <p:nvPr/>
        </p:nvPicPr>
        <p:blipFill>
          <a:blip r:embed="rId3"/>
          <a:stretch>
            <a:fillRect/>
          </a:stretch>
        </p:blipFill>
        <p:spPr>
          <a:xfrm>
            <a:off x="1096963" y="2028984"/>
            <a:ext cx="9593449" cy="4651694"/>
          </a:xfrm>
          <a:prstGeom prst="rect">
            <a:avLst/>
          </a:prstGeom>
          <a:effectLst>
            <a:glow rad="50800">
              <a:schemeClr val="accent2"/>
            </a:glow>
          </a:effectLst>
        </p:spPr>
      </p:pic>
      <p:pic>
        <p:nvPicPr>
          <p:cNvPr id="3" name="Picture 2">
            <a:extLst>
              <a:ext uri="{FF2B5EF4-FFF2-40B4-BE49-F238E27FC236}">
                <a16:creationId xmlns:a16="http://schemas.microsoft.com/office/drawing/2014/main" id="{A1F55054-0879-44DC-9124-77F53DED02C2}"/>
              </a:ext>
            </a:extLst>
          </p:cNvPr>
          <p:cNvPicPr>
            <a:picLocks noChangeAspect="1"/>
          </p:cNvPicPr>
          <p:nvPr/>
        </p:nvPicPr>
        <p:blipFill>
          <a:blip r:embed="rId4"/>
          <a:stretch>
            <a:fillRect/>
          </a:stretch>
        </p:blipFill>
        <p:spPr>
          <a:xfrm>
            <a:off x="8211713" y="654925"/>
            <a:ext cx="3473781" cy="3877532"/>
          </a:xfrm>
          <a:prstGeom prst="rect">
            <a:avLst/>
          </a:prstGeom>
          <a:effectLst>
            <a:glow rad="50800">
              <a:schemeClr val="accent2"/>
            </a:glow>
          </a:effectLst>
        </p:spPr>
      </p:pic>
    </p:spTree>
    <p:extLst>
      <p:ext uri="{BB962C8B-B14F-4D97-AF65-F5344CB8AC3E}">
        <p14:creationId xmlns:p14="http://schemas.microsoft.com/office/powerpoint/2010/main" val="3420617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3" y="287338"/>
            <a:ext cx="10058400" cy="1449387"/>
          </a:xfrm>
        </p:spPr>
        <p:txBody>
          <a:bodyPr>
            <a:normAutofit/>
          </a:bodyPr>
          <a:lstStyle/>
          <a:p>
            <a:r>
              <a:rPr lang="en-US" sz="4000" dirty="0"/>
              <a:t>CSS – Adjacent Sibling Combinators</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80BE361A-FA61-4C40-9B15-2E17E49E240B}"/>
              </a:ext>
            </a:extLst>
          </p:cNvPr>
          <p:cNvPicPr>
            <a:picLocks noChangeAspect="1"/>
          </p:cNvPicPr>
          <p:nvPr/>
        </p:nvPicPr>
        <p:blipFill>
          <a:blip r:embed="rId3"/>
          <a:stretch>
            <a:fillRect/>
          </a:stretch>
        </p:blipFill>
        <p:spPr>
          <a:xfrm>
            <a:off x="1096964" y="2195556"/>
            <a:ext cx="4182060" cy="4514525"/>
          </a:xfrm>
          <a:prstGeom prst="rect">
            <a:avLst/>
          </a:prstGeom>
        </p:spPr>
      </p:pic>
      <p:pic>
        <p:nvPicPr>
          <p:cNvPr id="6" name="Picture 5">
            <a:extLst>
              <a:ext uri="{FF2B5EF4-FFF2-40B4-BE49-F238E27FC236}">
                <a16:creationId xmlns:a16="http://schemas.microsoft.com/office/drawing/2014/main" id="{FA8356E7-D817-4ACD-B7CF-CD23478B7E54}"/>
              </a:ext>
            </a:extLst>
          </p:cNvPr>
          <p:cNvPicPr>
            <a:picLocks noChangeAspect="1"/>
          </p:cNvPicPr>
          <p:nvPr/>
        </p:nvPicPr>
        <p:blipFill>
          <a:blip r:embed="rId4"/>
          <a:stretch>
            <a:fillRect/>
          </a:stretch>
        </p:blipFill>
        <p:spPr>
          <a:xfrm>
            <a:off x="6096000" y="2521604"/>
            <a:ext cx="4182059" cy="3057952"/>
          </a:xfrm>
          <a:prstGeom prst="rect">
            <a:avLst/>
          </a:prstGeom>
        </p:spPr>
      </p:pic>
    </p:spTree>
    <p:extLst>
      <p:ext uri="{BB962C8B-B14F-4D97-AF65-F5344CB8AC3E}">
        <p14:creationId xmlns:p14="http://schemas.microsoft.com/office/powerpoint/2010/main" val="3553158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4882069" y="287338"/>
            <a:ext cx="7309931" cy="1449387"/>
          </a:xfrm>
        </p:spPr>
        <p:txBody>
          <a:bodyPr>
            <a:normAutofit/>
          </a:bodyPr>
          <a:lstStyle/>
          <a:p>
            <a:pPr algn="r"/>
            <a:r>
              <a:rPr lang="en-US" sz="4000" dirty="0"/>
              <a:t>CSS – </a:t>
            </a:r>
            <a:br>
              <a:rPr lang="en-US" sz="4000" dirty="0"/>
            </a:br>
            <a:r>
              <a:rPr lang="en-US" sz="4000" dirty="0"/>
              <a:t>General Sibling Combinators</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F733758B-D209-4EDB-B6EF-3E6B269088F2}"/>
              </a:ext>
            </a:extLst>
          </p:cNvPr>
          <p:cNvPicPr>
            <a:picLocks noChangeAspect="1"/>
          </p:cNvPicPr>
          <p:nvPr/>
        </p:nvPicPr>
        <p:blipFill>
          <a:blip r:embed="rId3"/>
          <a:stretch>
            <a:fillRect/>
          </a:stretch>
        </p:blipFill>
        <p:spPr>
          <a:xfrm>
            <a:off x="586402" y="287338"/>
            <a:ext cx="4295668" cy="6283324"/>
          </a:xfrm>
          <a:prstGeom prst="rect">
            <a:avLst/>
          </a:prstGeom>
          <a:effectLst>
            <a:glow rad="50800">
              <a:schemeClr val="accent2"/>
            </a:glow>
          </a:effectLst>
        </p:spPr>
      </p:pic>
      <p:pic>
        <p:nvPicPr>
          <p:cNvPr id="6" name="Picture 5">
            <a:extLst>
              <a:ext uri="{FF2B5EF4-FFF2-40B4-BE49-F238E27FC236}">
                <a16:creationId xmlns:a16="http://schemas.microsoft.com/office/drawing/2014/main" id="{FB801B32-A1BB-492F-9431-CE2F8CC0D0A2}"/>
              </a:ext>
            </a:extLst>
          </p:cNvPr>
          <p:cNvPicPr>
            <a:picLocks noChangeAspect="1"/>
          </p:cNvPicPr>
          <p:nvPr/>
        </p:nvPicPr>
        <p:blipFill>
          <a:blip r:embed="rId4"/>
          <a:stretch>
            <a:fillRect/>
          </a:stretch>
        </p:blipFill>
        <p:spPr>
          <a:xfrm>
            <a:off x="6104851" y="2068063"/>
            <a:ext cx="2738360" cy="4502600"/>
          </a:xfrm>
          <a:prstGeom prst="rect">
            <a:avLst/>
          </a:prstGeom>
          <a:effectLst>
            <a:glow rad="50800">
              <a:schemeClr val="accent2"/>
            </a:glow>
          </a:effectLst>
        </p:spPr>
      </p:pic>
    </p:spTree>
    <p:extLst>
      <p:ext uri="{BB962C8B-B14F-4D97-AF65-F5344CB8AC3E}">
        <p14:creationId xmlns:p14="http://schemas.microsoft.com/office/powerpoint/2010/main" val="1528600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SS Box Model">
            <a:extLst>
              <a:ext uri="{FF2B5EF4-FFF2-40B4-BE49-F238E27FC236}">
                <a16:creationId xmlns:a16="http://schemas.microsoft.com/office/drawing/2014/main" id="{814BCA93-0869-4DB5-A609-B89B35B0D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968" y="2184401"/>
            <a:ext cx="6332121" cy="3928532"/>
          </a:xfrm>
          <a:prstGeom prst="rect">
            <a:avLst/>
          </a:prstGeom>
          <a:noFill/>
          <a:effectLst>
            <a:glow rad="50800">
              <a:schemeClr val="accent2"/>
            </a:glo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167A6AE-2201-4766-858F-7F4B3BF26670}"/>
              </a:ext>
            </a:extLst>
          </p:cNvPr>
          <p:cNvSpPr>
            <a:spLocks noGrp="1"/>
          </p:cNvSpPr>
          <p:nvPr>
            <p:ph type="title"/>
          </p:nvPr>
        </p:nvSpPr>
        <p:spPr/>
        <p:txBody>
          <a:bodyPr>
            <a:normAutofit/>
          </a:bodyPr>
          <a:lstStyle/>
          <a:p>
            <a:r>
              <a:rPr lang="en-US" dirty="0"/>
              <a:t>CSS - Box Model</a:t>
            </a:r>
            <a:br>
              <a:rPr lang="en-US" dirty="0"/>
            </a:br>
            <a:r>
              <a:rPr lang="en-US" sz="1400" dirty="0">
                <a:hlinkClick r:id="rId3"/>
              </a:rPr>
              <a:t>https://www.w3schools.com/css/css_boxmodel.asp</a:t>
            </a:r>
            <a:endParaRPr lang="en-US" dirty="0"/>
          </a:p>
        </p:txBody>
      </p:sp>
      <p:sp>
        <p:nvSpPr>
          <p:cNvPr id="3" name="Content Placeholder 2">
            <a:extLst>
              <a:ext uri="{FF2B5EF4-FFF2-40B4-BE49-F238E27FC236}">
                <a16:creationId xmlns:a16="http://schemas.microsoft.com/office/drawing/2014/main" id="{BEC2A51C-9E43-4839-AF48-D85DF01246AA}"/>
              </a:ext>
            </a:extLst>
          </p:cNvPr>
          <p:cNvSpPr>
            <a:spLocks noGrp="1"/>
          </p:cNvSpPr>
          <p:nvPr>
            <p:ph idx="1"/>
          </p:nvPr>
        </p:nvSpPr>
        <p:spPr>
          <a:xfrm>
            <a:off x="601580" y="1888958"/>
            <a:ext cx="5041228" cy="4475747"/>
          </a:xfrm>
        </p:spPr>
        <p:txBody>
          <a:bodyPr anchor="ctr">
            <a:normAutofit/>
          </a:bodyPr>
          <a:lstStyle/>
          <a:p>
            <a:r>
              <a:rPr lang="en-US" sz="2000" dirty="0"/>
              <a:t>The CSS </a:t>
            </a:r>
            <a:r>
              <a:rPr lang="en-US" sz="2000" b="1" i="1" dirty="0"/>
              <a:t>box model </a:t>
            </a:r>
            <a:r>
              <a:rPr lang="en-US" sz="2000" dirty="0"/>
              <a:t>is the way that all HTML </a:t>
            </a:r>
            <a:r>
              <a:rPr lang="en-US" sz="2000" b="1" i="1" dirty="0"/>
              <a:t>elements</a:t>
            </a:r>
            <a:r>
              <a:rPr lang="en-US" sz="2000" dirty="0"/>
              <a:t> are defined. There are 4 different concentric </a:t>
            </a:r>
            <a:r>
              <a:rPr lang="en-US" sz="2000" u="sng" dirty="0"/>
              <a:t>boxes</a:t>
            </a:r>
            <a:r>
              <a:rPr lang="en-US" sz="2000" dirty="0"/>
              <a:t>, which are</a:t>
            </a:r>
          </a:p>
          <a:p>
            <a:pPr lvl="1">
              <a:buFont typeface="Arial" panose="020B0604020202020204" pitchFamily="34" charset="0"/>
              <a:buChar char="•"/>
            </a:pPr>
            <a:r>
              <a:rPr lang="en-US" sz="1800" b="1" i="1" dirty="0"/>
              <a:t>Content</a:t>
            </a:r>
            <a:r>
              <a:rPr lang="en-US" sz="1800" dirty="0"/>
              <a:t> - this is the actual text or image</a:t>
            </a:r>
          </a:p>
          <a:p>
            <a:pPr lvl="1">
              <a:buFont typeface="Arial" panose="020B0604020202020204" pitchFamily="34" charset="0"/>
              <a:buChar char="•"/>
            </a:pPr>
            <a:r>
              <a:rPr lang="en-US" sz="1800" b="1" i="1" dirty="0"/>
              <a:t>Padding</a:t>
            </a:r>
            <a:r>
              <a:rPr lang="en-US" sz="1800" dirty="0"/>
              <a:t> - space between content and border</a:t>
            </a:r>
          </a:p>
          <a:p>
            <a:pPr lvl="1">
              <a:buFont typeface="Arial" panose="020B0604020202020204" pitchFamily="34" charset="0"/>
              <a:buChar char="•"/>
            </a:pPr>
            <a:r>
              <a:rPr lang="en-US" sz="1800" b="1" i="1" dirty="0"/>
              <a:t>Border</a:t>
            </a:r>
            <a:r>
              <a:rPr lang="en-US" sz="1800" dirty="0"/>
              <a:t> - space between padding and margin - its width, style, and color properties may be set</a:t>
            </a:r>
          </a:p>
          <a:p>
            <a:pPr lvl="1">
              <a:buFont typeface="Arial" panose="020B0604020202020204" pitchFamily="34" charset="0"/>
              <a:buChar char="•"/>
            </a:pPr>
            <a:r>
              <a:rPr lang="en-US" sz="1800" b="1" i="1" dirty="0"/>
              <a:t>Margin</a:t>
            </a:r>
            <a:r>
              <a:rPr lang="en-US" sz="1800" dirty="0"/>
              <a:t> - usually invisible space between the end of one element and the start of another</a:t>
            </a:r>
          </a:p>
          <a:p>
            <a:pPr lvl="1">
              <a:buFont typeface="Arial" panose="020B0604020202020204" pitchFamily="34" charset="0"/>
              <a:buChar char="•"/>
            </a:pPr>
            <a:r>
              <a:rPr lang="en-US" sz="1800" dirty="0"/>
              <a:t>The size of each edge is </a:t>
            </a:r>
            <a:r>
              <a:rPr lang="en-US" sz="1800" u="sng" dirty="0"/>
              <a:t>usually</a:t>
            </a:r>
            <a:r>
              <a:rPr lang="en-US" sz="1800" dirty="0"/>
              <a:t> given in pixels.</a:t>
            </a:r>
          </a:p>
        </p:txBody>
      </p:sp>
    </p:spTree>
    <p:extLst>
      <p:ext uri="{BB962C8B-B14F-4D97-AF65-F5344CB8AC3E}">
        <p14:creationId xmlns:p14="http://schemas.microsoft.com/office/powerpoint/2010/main" val="1997568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6AC8A0-A30C-45D1-AE21-50F5F57B06CE}"/>
              </a:ext>
            </a:extLst>
          </p:cNvPr>
          <p:cNvPicPr>
            <a:picLocks noChangeAspect="1"/>
          </p:cNvPicPr>
          <p:nvPr/>
        </p:nvPicPr>
        <p:blipFill>
          <a:blip r:embed="rId2"/>
          <a:stretch>
            <a:fillRect/>
          </a:stretch>
        </p:blipFill>
        <p:spPr>
          <a:xfrm>
            <a:off x="374582" y="205572"/>
            <a:ext cx="6591701" cy="6534788"/>
          </a:xfrm>
          <a:prstGeom prst="rect">
            <a:avLst/>
          </a:prstGeom>
          <a:effectLst>
            <a:glow rad="50800">
              <a:schemeClr val="accent2"/>
            </a:glow>
          </a:effectLst>
        </p:spPr>
      </p:pic>
      <p:sp>
        <p:nvSpPr>
          <p:cNvPr id="2" name="Title 1">
            <a:extLst>
              <a:ext uri="{FF2B5EF4-FFF2-40B4-BE49-F238E27FC236}">
                <a16:creationId xmlns:a16="http://schemas.microsoft.com/office/drawing/2014/main" id="{A167A6AE-2201-4766-858F-7F4B3BF26670}"/>
              </a:ext>
            </a:extLst>
          </p:cNvPr>
          <p:cNvSpPr>
            <a:spLocks noGrp="1"/>
          </p:cNvSpPr>
          <p:nvPr>
            <p:ph type="title"/>
          </p:nvPr>
        </p:nvSpPr>
        <p:spPr>
          <a:xfrm>
            <a:off x="4138864" y="286603"/>
            <a:ext cx="7016816" cy="1450757"/>
          </a:xfrm>
          <a:solidFill>
            <a:schemeClr val="bg1"/>
          </a:solidFill>
        </p:spPr>
        <p:txBody>
          <a:bodyPr>
            <a:normAutofit fontScale="90000"/>
          </a:bodyPr>
          <a:lstStyle/>
          <a:p>
            <a:pPr algn="r"/>
            <a:r>
              <a:rPr lang="en-US" dirty="0"/>
              <a:t>CSS - Box Model Example</a:t>
            </a:r>
            <a:br>
              <a:rPr lang="en-US" dirty="0"/>
            </a:br>
            <a:r>
              <a:rPr lang="en-US" sz="1400" dirty="0">
                <a:hlinkClick r:id="rId3"/>
              </a:rPr>
              <a:t>https://www.w3schools.com/css/css_boxmodel.asp</a:t>
            </a:r>
            <a:endParaRPr lang="en-US" dirty="0"/>
          </a:p>
        </p:txBody>
      </p:sp>
      <p:pic>
        <p:nvPicPr>
          <p:cNvPr id="7" name="Content Placeholder 6">
            <a:extLst>
              <a:ext uri="{FF2B5EF4-FFF2-40B4-BE49-F238E27FC236}">
                <a16:creationId xmlns:a16="http://schemas.microsoft.com/office/drawing/2014/main" id="{453AEEB8-CAF8-4F7F-AAAC-2B7E8F9C8568}"/>
              </a:ext>
            </a:extLst>
          </p:cNvPr>
          <p:cNvPicPr>
            <a:picLocks noGrp="1" noChangeAspect="1"/>
          </p:cNvPicPr>
          <p:nvPr>
            <p:ph idx="1"/>
          </p:nvPr>
        </p:nvPicPr>
        <p:blipFill>
          <a:blip r:embed="rId4"/>
          <a:stretch>
            <a:fillRect/>
          </a:stretch>
        </p:blipFill>
        <p:spPr>
          <a:xfrm>
            <a:off x="7108951" y="2039414"/>
            <a:ext cx="4985192" cy="4230448"/>
          </a:xfrm>
          <a:prstGeom prst="rect">
            <a:avLst/>
          </a:prstGeom>
          <a:effectLst>
            <a:glow rad="50800">
              <a:schemeClr val="accent2"/>
            </a:glow>
          </a:effectLst>
        </p:spPr>
      </p:pic>
    </p:spTree>
    <p:extLst>
      <p:ext uri="{BB962C8B-B14F-4D97-AF65-F5344CB8AC3E}">
        <p14:creationId xmlns:p14="http://schemas.microsoft.com/office/powerpoint/2010/main" val="2407913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AC1096-B42A-4776-BE33-97EF73642CC5}"/>
              </a:ext>
            </a:extLst>
          </p:cNvPr>
          <p:cNvPicPr>
            <a:picLocks noChangeAspect="1"/>
          </p:cNvPicPr>
          <p:nvPr/>
        </p:nvPicPr>
        <p:blipFill>
          <a:blip r:embed="rId2"/>
          <a:stretch>
            <a:fillRect/>
          </a:stretch>
        </p:blipFill>
        <p:spPr>
          <a:xfrm>
            <a:off x="6171507" y="2108202"/>
            <a:ext cx="5846021" cy="4588706"/>
          </a:xfrm>
          <a:prstGeom prst="rect">
            <a:avLst/>
          </a:prstGeom>
        </p:spPr>
      </p:pic>
      <p:sp>
        <p:nvSpPr>
          <p:cNvPr id="12" name="Rectangle 11">
            <a:extLst>
              <a:ext uri="{FF2B5EF4-FFF2-40B4-BE49-F238E27FC236}">
                <a16:creationId xmlns:a16="http://schemas.microsoft.com/office/drawing/2014/main" id="{22E2D207-6434-4348-81BC-BE384C10FF7D}"/>
              </a:ext>
            </a:extLst>
          </p:cNvPr>
          <p:cNvSpPr/>
          <p:nvPr/>
        </p:nvSpPr>
        <p:spPr>
          <a:xfrm>
            <a:off x="6171507" y="2310063"/>
            <a:ext cx="5846021" cy="4386845"/>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margin</a:t>
            </a:r>
          </a:p>
        </p:txBody>
      </p:sp>
      <p:sp>
        <p:nvSpPr>
          <p:cNvPr id="2" name="Title 1">
            <a:extLst>
              <a:ext uri="{FF2B5EF4-FFF2-40B4-BE49-F238E27FC236}">
                <a16:creationId xmlns:a16="http://schemas.microsoft.com/office/drawing/2014/main" id="{7A78A583-D7BE-4ECB-AC93-6C31F75B7E29}"/>
              </a:ext>
            </a:extLst>
          </p:cNvPr>
          <p:cNvSpPr>
            <a:spLocks noGrp="1"/>
          </p:cNvSpPr>
          <p:nvPr>
            <p:ph type="title"/>
          </p:nvPr>
        </p:nvSpPr>
        <p:spPr>
          <a:xfrm>
            <a:off x="1097280" y="286603"/>
            <a:ext cx="6061509" cy="1450757"/>
          </a:xfrm>
        </p:spPr>
        <p:txBody>
          <a:bodyPr>
            <a:noAutofit/>
          </a:bodyPr>
          <a:lstStyle/>
          <a:p>
            <a:br>
              <a:rPr lang="en-US" sz="1400" dirty="0">
                <a:hlinkClick r:id="rId3"/>
              </a:rPr>
            </a:br>
            <a:r>
              <a:rPr lang="en-US" sz="3600" dirty="0"/>
              <a:t>CSS Box Model – Example</a:t>
            </a:r>
            <a:br>
              <a:rPr lang="en-US" sz="1400" dirty="0">
                <a:hlinkClick r:id="rId3"/>
              </a:rPr>
            </a:br>
            <a:r>
              <a:rPr lang="en-US" sz="1400" dirty="0">
                <a:hlinkClick r:id="rId3"/>
              </a:rPr>
              <a:t>https://developer.mozilla.org/en-US/docs/Web/CSS/Shorthand_properties</a:t>
            </a:r>
            <a:endParaRPr lang="en-US" sz="1400" dirty="0"/>
          </a:p>
        </p:txBody>
      </p:sp>
      <p:sp>
        <p:nvSpPr>
          <p:cNvPr id="3" name="Content Placeholder 2">
            <a:extLst>
              <a:ext uri="{FF2B5EF4-FFF2-40B4-BE49-F238E27FC236}">
                <a16:creationId xmlns:a16="http://schemas.microsoft.com/office/drawing/2014/main" id="{1B16908F-7191-4E9F-AA1C-3BF44F458AA9}"/>
              </a:ext>
            </a:extLst>
          </p:cNvPr>
          <p:cNvSpPr>
            <a:spLocks noGrp="1"/>
          </p:cNvSpPr>
          <p:nvPr>
            <p:ph idx="1"/>
          </p:nvPr>
        </p:nvSpPr>
        <p:spPr>
          <a:xfrm>
            <a:off x="601580" y="2108201"/>
            <a:ext cx="5331315" cy="1968499"/>
          </a:xfrm>
        </p:spPr>
        <p:txBody>
          <a:bodyPr>
            <a:normAutofit/>
          </a:bodyPr>
          <a:lstStyle/>
          <a:p>
            <a:r>
              <a:rPr lang="en-US" sz="2800" dirty="0"/>
              <a:t>In order to correctly set the width and height of an element, you must know how the box model works.</a:t>
            </a:r>
          </a:p>
        </p:txBody>
      </p:sp>
      <p:pic>
        <p:nvPicPr>
          <p:cNvPr id="4" name="Picture 3">
            <a:extLst>
              <a:ext uri="{FF2B5EF4-FFF2-40B4-BE49-F238E27FC236}">
                <a16:creationId xmlns:a16="http://schemas.microsoft.com/office/drawing/2014/main" id="{B8C144CF-ECD0-47F3-BE0B-700E7F846024}"/>
              </a:ext>
            </a:extLst>
          </p:cNvPr>
          <p:cNvPicPr>
            <a:picLocks noChangeAspect="1"/>
          </p:cNvPicPr>
          <p:nvPr/>
        </p:nvPicPr>
        <p:blipFill>
          <a:blip r:embed="rId4"/>
          <a:stretch>
            <a:fillRect/>
          </a:stretch>
        </p:blipFill>
        <p:spPr>
          <a:xfrm>
            <a:off x="275548" y="4284372"/>
            <a:ext cx="2624064" cy="1533715"/>
          </a:xfrm>
          <a:prstGeom prst="rect">
            <a:avLst/>
          </a:prstGeom>
          <a:effectLst>
            <a:glow rad="50800">
              <a:schemeClr val="accent2"/>
            </a:glow>
          </a:effectLst>
        </p:spPr>
      </p:pic>
      <p:sp>
        <p:nvSpPr>
          <p:cNvPr id="5" name="Rectangle 4">
            <a:extLst>
              <a:ext uri="{FF2B5EF4-FFF2-40B4-BE49-F238E27FC236}">
                <a16:creationId xmlns:a16="http://schemas.microsoft.com/office/drawing/2014/main" id="{478A65B3-663F-43F4-8BE4-6A297B02E602}"/>
              </a:ext>
            </a:extLst>
          </p:cNvPr>
          <p:cNvSpPr/>
          <p:nvPr/>
        </p:nvSpPr>
        <p:spPr>
          <a:xfrm>
            <a:off x="2884263" y="4367463"/>
            <a:ext cx="3136231" cy="1477328"/>
          </a:xfrm>
          <a:prstGeom prst="rect">
            <a:avLst/>
          </a:prstGeom>
          <a:effectLst>
            <a:glow rad="50800">
              <a:schemeClr val="accent2"/>
            </a:glow>
          </a:effectLst>
        </p:spPr>
        <p:txBody>
          <a:bodyPr wrap="square" anchor="ctr">
            <a:spAutoFit/>
          </a:bodyPr>
          <a:lstStyle/>
          <a:p>
            <a:r>
              <a:rPr lang="en-US" dirty="0"/>
              <a:t>300px (width)</a:t>
            </a:r>
          </a:p>
          <a:p>
            <a:r>
              <a:rPr lang="en-US" dirty="0"/>
              <a:t>+ 30px (left + right border)</a:t>
            </a:r>
          </a:p>
          <a:p>
            <a:r>
              <a:rPr lang="en-US" dirty="0"/>
              <a:t>+ 100px (left + right padding)</a:t>
            </a:r>
          </a:p>
          <a:p>
            <a:r>
              <a:rPr lang="en-US" dirty="0"/>
              <a:t>+ 40px (left + right margin)</a:t>
            </a:r>
          </a:p>
          <a:p>
            <a:r>
              <a:rPr lang="en-US" dirty="0"/>
              <a:t>= 470px total element width</a:t>
            </a:r>
          </a:p>
        </p:txBody>
      </p:sp>
      <p:pic>
        <p:nvPicPr>
          <p:cNvPr id="6" name="Picture 2" descr="CSS Box Model">
            <a:extLst>
              <a:ext uri="{FF2B5EF4-FFF2-40B4-BE49-F238E27FC236}">
                <a16:creationId xmlns:a16="http://schemas.microsoft.com/office/drawing/2014/main" id="{A4C09927-9426-4D4A-A65D-A9B058000A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5716" y="186173"/>
            <a:ext cx="2981812" cy="1699369"/>
          </a:xfrm>
          <a:prstGeom prst="rect">
            <a:avLst/>
          </a:prstGeom>
          <a:noFill/>
          <a:effectLst>
            <a:glow rad="50800">
              <a:schemeClr val="accent2"/>
            </a:glo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BAFBCB-7253-49D5-83C0-E0AC339254F5}"/>
              </a:ext>
            </a:extLst>
          </p:cNvPr>
          <p:cNvSpPr/>
          <p:nvPr/>
        </p:nvSpPr>
        <p:spPr>
          <a:xfrm>
            <a:off x="7291137" y="3429000"/>
            <a:ext cx="3717758" cy="2298032"/>
          </a:xfrm>
          <a:prstGeom prst="rect">
            <a:avLst/>
          </a:prstGeom>
          <a:solidFill>
            <a:schemeClr val="bg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width</a:t>
            </a:r>
          </a:p>
        </p:txBody>
      </p:sp>
      <p:sp>
        <p:nvSpPr>
          <p:cNvPr id="13" name="Rectangle 12">
            <a:extLst>
              <a:ext uri="{FF2B5EF4-FFF2-40B4-BE49-F238E27FC236}">
                <a16:creationId xmlns:a16="http://schemas.microsoft.com/office/drawing/2014/main" id="{64B3021C-03EC-4E26-8B79-0F9F9277B65E}"/>
              </a:ext>
            </a:extLst>
          </p:cNvPr>
          <p:cNvSpPr/>
          <p:nvPr/>
        </p:nvSpPr>
        <p:spPr>
          <a:xfrm>
            <a:off x="6497053" y="2622884"/>
            <a:ext cx="5281863" cy="3948513"/>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14" name="TextBox 13">
            <a:extLst>
              <a:ext uri="{FF2B5EF4-FFF2-40B4-BE49-F238E27FC236}">
                <a16:creationId xmlns:a16="http://schemas.microsoft.com/office/drawing/2014/main" id="{61D6C9AF-9EA5-40DB-952E-E5CDA001AE3F}"/>
              </a:ext>
            </a:extLst>
          </p:cNvPr>
          <p:cNvSpPr txBox="1"/>
          <p:nvPr/>
        </p:nvSpPr>
        <p:spPr>
          <a:xfrm>
            <a:off x="6858002" y="2509404"/>
            <a:ext cx="1058777" cy="369332"/>
          </a:xfrm>
          <a:prstGeom prst="rect">
            <a:avLst/>
          </a:prstGeom>
          <a:noFill/>
        </p:spPr>
        <p:txBody>
          <a:bodyPr wrap="square" rtlCol="0">
            <a:spAutoFit/>
          </a:bodyPr>
          <a:lstStyle/>
          <a:p>
            <a:r>
              <a:rPr lang="en-US" dirty="0">
                <a:solidFill>
                  <a:srgbClr val="FFFF00"/>
                </a:solidFill>
              </a:rPr>
              <a:t>border</a:t>
            </a:r>
          </a:p>
        </p:txBody>
      </p:sp>
      <p:sp>
        <p:nvSpPr>
          <p:cNvPr id="15" name="TextBox 14">
            <a:extLst>
              <a:ext uri="{FF2B5EF4-FFF2-40B4-BE49-F238E27FC236}">
                <a16:creationId xmlns:a16="http://schemas.microsoft.com/office/drawing/2014/main" id="{67D47825-4468-4EFB-9C61-6C9C1BB92FCC}"/>
              </a:ext>
            </a:extLst>
          </p:cNvPr>
          <p:cNvSpPr txBox="1"/>
          <p:nvPr/>
        </p:nvSpPr>
        <p:spPr>
          <a:xfrm>
            <a:off x="7158790" y="2875002"/>
            <a:ext cx="1058778" cy="369332"/>
          </a:xfrm>
          <a:prstGeom prst="rect">
            <a:avLst/>
          </a:prstGeom>
          <a:noFill/>
        </p:spPr>
        <p:txBody>
          <a:bodyPr wrap="square" rtlCol="0">
            <a:spAutoFit/>
          </a:bodyPr>
          <a:lstStyle/>
          <a:p>
            <a:r>
              <a:rPr lang="en-US" dirty="0"/>
              <a:t>padding</a:t>
            </a:r>
          </a:p>
        </p:txBody>
      </p:sp>
    </p:spTree>
    <p:extLst>
      <p:ext uri="{BB962C8B-B14F-4D97-AF65-F5344CB8AC3E}">
        <p14:creationId xmlns:p14="http://schemas.microsoft.com/office/powerpoint/2010/main" val="3084859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A126-4000-45A5-9905-7C1013192959}"/>
              </a:ext>
            </a:extLst>
          </p:cNvPr>
          <p:cNvSpPr>
            <a:spLocks noGrp="1"/>
          </p:cNvSpPr>
          <p:nvPr>
            <p:ph type="title"/>
          </p:nvPr>
        </p:nvSpPr>
        <p:spPr/>
        <p:txBody>
          <a:bodyPr/>
          <a:lstStyle/>
          <a:p>
            <a:r>
              <a:rPr lang="en-US" dirty="0"/>
              <a:t>CSS – Units of measurement</a:t>
            </a:r>
          </a:p>
        </p:txBody>
      </p:sp>
      <p:sp>
        <p:nvSpPr>
          <p:cNvPr id="3" name="Content Placeholder 2">
            <a:extLst>
              <a:ext uri="{FF2B5EF4-FFF2-40B4-BE49-F238E27FC236}">
                <a16:creationId xmlns:a16="http://schemas.microsoft.com/office/drawing/2014/main" id="{B6817E77-52A7-4EDB-8F05-ACBDF79871AC}"/>
              </a:ext>
            </a:extLst>
          </p:cNvPr>
          <p:cNvSpPr>
            <a:spLocks noGrp="1"/>
          </p:cNvSpPr>
          <p:nvPr>
            <p:ph idx="1"/>
          </p:nvPr>
        </p:nvSpPr>
        <p:spPr>
          <a:xfrm>
            <a:off x="590349" y="2072108"/>
            <a:ext cx="11011301" cy="550776"/>
          </a:xfrm>
        </p:spPr>
        <p:txBody>
          <a:bodyPr>
            <a:normAutofit fontScale="92500"/>
          </a:bodyPr>
          <a:lstStyle/>
          <a:p>
            <a:r>
              <a:rPr lang="en-US" sz="2400" dirty="0"/>
              <a:t>There are two ways to give measurement in CSS. Both absolute and Relative have their uses.</a:t>
            </a:r>
          </a:p>
        </p:txBody>
      </p:sp>
      <p:graphicFrame>
        <p:nvGraphicFramePr>
          <p:cNvPr id="4" name="Table 4">
            <a:extLst>
              <a:ext uri="{FF2B5EF4-FFF2-40B4-BE49-F238E27FC236}">
                <a16:creationId xmlns:a16="http://schemas.microsoft.com/office/drawing/2014/main" id="{4C770E01-F064-4B58-9AF7-672946C6B783}"/>
              </a:ext>
            </a:extLst>
          </p:cNvPr>
          <p:cNvGraphicFramePr>
            <a:graphicFrameLocks noGrp="1"/>
          </p:cNvGraphicFramePr>
          <p:nvPr>
            <p:extLst>
              <p:ext uri="{D42A27DB-BD31-4B8C-83A1-F6EECF244321}">
                <p14:modId xmlns:p14="http://schemas.microsoft.com/office/powerpoint/2010/main" val="2097021963"/>
              </p:ext>
            </p:extLst>
          </p:nvPr>
        </p:nvGraphicFramePr>
        <p:xfrm>
          <a:off x="1097280" y="2827423"/>
          <a:ext cx="2684379" cy="3134360"/>
        </p:xfrm>
        <a:graphic>
          <a:graphicData uri="http://schemas.openxmlformats.org/drawingml/2006/table">
            <a:tbl>
              <a:tblPr firstRow="1" bandRow="1">
                <a:tableStyleId>{5C22544A-7EE6-4342-B048-85BDC9FD1C3A}</a:tableStyleId>
              </a:tblPr>
              <a:tblGrid>
                <a:gridCol w="963864">
                  <a:extLst>
                    <a:ext uri="{9D8B030D-6E8A-4147-A177-3AD203B41FA5}">
                      <a16:colId xmlns:a16="http://schemas.microsoft.com/office/drawing/2014/main" val="1905470680"/>
                    </a:ext>
                  </a:extLst>
                </a:gridCol>
                <a:gridCol w="1720515">
                  <a:extLst>
                    <a:ext uri="{9D8B030D-6E8A-4147-A177-3AD203B41FA5}">
                      <a16:colId xmlns:a16="http://schemas.microsoft.com/office/drawing/2014/main" val="2196965526"/>
                    </a:ext>
                  </a:extLst>
                </a:gridCol>
              </a:tblGrid>
              <a:tr h="370840">
                <a:tc gridSpan="2">
                  <a:txBody>
                    <a:bodyPr/>
                    <a:lstStyle/>
                    <a:p>
                      <a:pPr algn="ctr"/>
                      <a:r>
                        <a:rPr lang="en-US" dirty="0"/>
                        <a:t>Absolute</a:t>
                      </a:r>
                    </a:p>
                  </a:txBody>
                  <a:tcPr/>
                </a:tc>
                <a:tc hMerge="1">
                  <a:txBody>
                    <a:bodyPr/>
                    <a:lstStyle/>
                    <a:p>
                      <a:endParaRPr lang="en-US" dirty="0"/>
                    </a:p>
                  </a:txBody>
                  <a:tcPr/>
                </a:tc>
                <a:extLst>
                  <a:ext uri="{0D108BD9-81ED-4DB2-BD59-A6C34878D82A}">
                    <a16:rowId xmlns:a16="http://schemas.microsoft.com/office/drawing/2014/main" val="2726436648"/>
                  </a:ext>
                </a:extLst>
              </a:tr>
              <a:tr h="370840">
                <a:tc>
                  <a:txBody>
                    <a:bodyPr/>
                    <a:lstStyle/>
                    <a:p>
                      <a:r>
                        <a:rPr lang="en-US" dirty="0">
                          <a:highlight>
                            <a:srgbClr val="FFFF00"/>
                          </a:highlight>
                        </a:rPr>
                        <a:t>px</a:t>
                      </a:r>
                    </a:p>
                  </a:txBody>
                  <a:tcPr/>
                </a:tc>
                <a:tc>
                  <a:txBody>
                    <a:bodyPr/>
                    <a:lstStyle/>
                    <a:p>
                      <a:r>
                        <a:rPr lang="en-US" dirty="0">
                          <a:highlight>
                            <a:srgbClr val="FFFF00"/>
                          </a:highlight>
                        </a:rPr>
                        <a:t>pixels</a:t>
                      </a:r>
                    </a:p>
                  </a:txBody>
                  <a:tcPr/>
                </a:tc>
                <a:extLst>
                  <a:ext uri="{0D108BD9-81ED-4DB2-BD59-A6C34878D82A}">
                    <a16:rowId xmlns:a16="http://schemas.microsoft.com/office/drawing/2014/main" val="1371958461"/>
                  </a:ext>
                </a:extLst>
              </a:tr>
              <a:tr h="370840">
                <a:tc>
                  <a:txBody>
                    <a:bodyPr/>
                    <a:lstStyle/>
                    <a:p>
                      <a:r>
                        <a:rPr lang="en-US" dirty="0"/>
                        <a:t>mm</a:t>
                      </a:r>
                    </a:p>
                  </a:txBody>
                  <a:tcPr/>
                </a:tc>
                <a:tc>
                  <a:txBody>
                    <a:bodyPr/>
                    <a:lstStyle/>
                    <a:p>
                      <a:r>
                        <a:rPr lang="en-US" dirty="0"/>
                        <a:t>millimeters</a:t>
                      </a:r>
                    </a:p>
                  </a:txBody>
                  <a:tcPr/>
                </a:tc>
                <a:extLst>
                  <a:ext uri="{0D108BD9-81ED-4DB2-BD59-A6C34878D82A}">
                    <a16:rowId xmlns:a16="http://schemas.microsoft.com/office/drawing/2014/main" val="435000108"/>
                  </a:ext>
                </a:extLst>
              </a:tr>
              <a:tr h="370840">
                <a:tc>
                  <a:txBody>
                    <a:bodyPr/>
                    <a:lstStyle/>
                    <a:p>
                      <a:r>
                        <a:rPr lang="en-US" dirty="0"/>
                        <a:t>cm</a:t>
                      </a:r>
                    </a:p>
                  </a:txBody>
                  <a:tcPr/>
                </a:tc>
                <a:tc>
                  <a:txBody>
                    <a:bodyPr/>
                    <a:lstStyle/>
                    <a:p>
                      <a:r>
                        <a:rPr lang="en-US" dirty="0"/>
                        <a:t>centimeters</a:t>
                      </a:r>
                    </a:p>
                  </a:txBody>
                  <a:tcPr/>
                </a:tc>
                <a:extLst>
                  <a:ext uri="{0D108BD9-81ED-4DB2-BD59-A6C34878D82A}">
                    <a16:rowId xmlns:a16="http://schemas.microsoft.com/office/drawing/2014/main" val="2999666288"/>
                  </a:ext>
                </a:extLst>
              </a:tr>
              <a:tr h="370840">
                <a:tc>
                  <a:txBody>
                    <a:bodyPr/>
                    <a:lstStyle/>
                    <a:p>
                      <a:r>
                        <a:rPr lang="en-US" dirty="0"/>
                        <a:t>In</a:t>
                      </a:r>
                    </a:p>
                  </a:txBody>
                  <a:tcPr/>
                </a:tc>
                <a:tc>
                  <a:txBody>
                    <a:bodyPr/>
                    <a:lstStyle/>
                    <a:p>
                      <a:r>
                        <a:rPr lang="en-US" dirty="0"/>
                        <a:t>inches</a:t>
                      </a:r>
                    </a:p>
                  </a:txBody>
                  <a:tcPr/>
                </a:tc>
                <a:extLst>
                  <a:ext uri="{0D108BD9-81ED-4DB2-BD59-A6C34878D82A}">
                    <a16:rowId xmlns:a16="http://schemas.microsoft.com/office/drawing/2014/main" val="409542487"/>
                  </a:ext>
                </a:extLst>
              </a:tr>
              <a:tr h="370840">
                <a:tc>
                  <a:txBody>
                    <a:bodyPr/>
                    <a:lstStyle/>
                    <a:p>
                      <a:r>
                        <a:rPr lang="en-US" dirty="0"/>
                        <a:t>Pt</a:t>
                      </a:r>
                    </a:p>
                  </a:txBody>
                  <a:tcPr/>
                </a:tc>
                <a:tc>
                  <a:txBody>
                    <a:bodyPr/>
                    <a:lstStyle/>
                    <a:p>
                      <a:r>
                        <a:rPr lang="en-US" dirty="0"/>
                        <a:t>points(1/72 of an inch)</a:t>
                      </a:r>
                    </a:p>
                  </a:txBody>
                  <a:tcPr/>
                </a:tc>
                <a:extLst>
                  <a:ext uri="{0D108BD9-81ED-4DB2-BD59-A6C34878D82A}">
                    <a16:rowId xmlns:a16="http://schemas.microsoft.com/office/drawing/2014/main" val="4113418432"/>
                  </a:ext>
                </a:extLst>
              </a:tr>
              <a:tr h="370840">
                <a:tc>
                  <a:txBody>
                    <a:bodyPr/>
                    <a:lstStyle/>
                    <a:p>
                      <a:r>
                        <a:rPr lang="en-US" dirty="0"/>
                        <a:t>Pc</a:t>
                      </a:r>
                    </a:p>
                  </a:txBody>
                  <a:tcPr/>
                </a:tc>
                <a:tc>
                  <a:txBody>
                    <a:bodyPr/>
                    <a:lstStyle/>
                    <a:p>
                      <a:r>
                        <a:rPr lang="en-US" dirty="0"/>
                        <a:t>picas (12 points)</a:t>
                      </a:r>
                    </a:p>
                  </a:txBody>
                  <a:tcPr/>
                </a:tc>
                <a:extLst>
                  <a:ext uri="{0D108BD9-81ED-4DB2-BD59-A6C34878D82A}">
                    <a16:rowId xmlns:a16="http://schemas.microsoft.com/office/drawing/2014/main" val="2665230718"/>
                  </a:ext>
                </a:extLst>
              </a:tr>
            </a:tbl>
          </a:graphicData>
        </a:graphic>
      </p:graphicFrame>
      <p:graphicFrame>
        <p:nvGraphicFramePr>
          <p:cNvPr id="6" name="Table 6">
            <a:extLst>
              <a:ext uri="{FF2B5EF4-FFF2-40B4-BE49-F238E27FC236}">
                <a16:creationId xmlns:a16="http://schemas.microsoft.com/office/drawing/2014/main" id="{1AEDC1FC-9885-4BAC-AD97-DC527B00CF8A}"/>
              </a:ext>
            </a:extLst>
          </p:cNvPr>
          <p:cNvGraphicFramePr>
            <a:graphicFrameLocks noGrp="1"/>
          </p:cNvGraphicFramePr>
          <p:nvPr>
            <p:extLst>
              <p:ext uri="{D42A27DB-BD31-4B8C-83A1-F6EECF244321}">
                <p14:modId xmlns:p14="http://schemas.microsoft.com/office/powerpoint/2010/main" val="3801767219"/>
              </p:ext>
            </p:extLst>
          </p:nvPr>
        </p:nvGraphicFramePr>
        <p:xfrm>
          <a:off x="4499812" y="2827423"/>
          <a:ext cx="7204843" cy="2661920"/>
        </p:xfrm>
        <a:graphic>
          <a:graphicData uri="http://schemas.openxmlformats.org/drawingml/2006/table">
            <a:tbl>
              <a:tblPr firstRow="1" bandRow="1">
                <a:tableStyleId>{5C22544A-7EE6-4342-B048-85BDC9FD1C3A}</a:tableStyleId>
              </a:tblPr>
              <a:tblGrid>
                <a:gridCol w="836930">
                  <a:extLst>
                    <a:ext uri="{9D8B030D-6E8A-4147-A177-3AD203B41FA5}">
                      <a16:colId xmlns:a16="http://schemas.microsoft.com/office/drawing/2014/main" val="3845011887"/>
                    </a:ext>
                  </a:extLst>
                </a:gridCol>
                <a:gridCol w="6367913">
                  <a:extLst>
                    <a:ext uri="{9D8B030D-6E8A-4147-A177-3AD203B41FA5}">
                      <a16:colId xmlns:a16="http://schemas.microsoft.com/office/drawing/2014/main" val="2207796684"/>
                    </a:ext>
                  </a:extLst>
                </a:gridCol>
              </a:tblGrid>
              <a:tr h="370840">
                <a:tc gridSpan="2">
                  <a:txBody>
                    <a:bodyPr/>
                    <a:lstStyle/>
                    <a:p>
                      <a:pPr algn="ctr"/>
                      <a:r>
                        <a:rPr lang="en-US" dirty="0"/>
                        <a:t>Relative</a:t>
                      </a:r>
                    </a:p>
                  </a:txBody>
                  <a:tcPr/>
                </a:tc>
                <a:tc hMerge="1">
                  <a:txBody>
                    <a:bodyPr/>
                    <a:lstStyle/>
                    <a:p>
                      <a:endParaRPr lang="en-US" dirty="0"/>
                    </a:p>
                  </a:txBody>
                  <a:tcPr/>
                </a:tc>
                <a:extLst>
                  <a:ext uri="{0D108BD9-81ED-4DB2-BD59-A6C34878D82A}">
                    <a16:rowId xmlns:a16="http://schemas.microsoft.com/office/drawing/2014/main" val="1720615509"/>
                  </a:ext>
                </a:extLst>
              </a:tr>
              <a:tr h="370840">
                <a:tc>
                  <a:txBody>
                    <a:bodyPr/>
                    <a:lstStyle/>
                    <a:p>
                      <a:r>
                        <a:rPr lang="en-US" dirty="0">
                          <a:highlight>
                            <a:srgbClr val="FFFF00"/>
                          </a:highlight>
                        </a:rPr>
                        <a:t>%</a:t>
                      </a:r>
                    </a:p>
                  </a:txBody>
                  <a:tcPr/>
                </a:tc>
                <a:tc>
                  <a:txBody>
                    <a:bodyPr/>
                    <a:lstStyle/>
                    <a:p>
                      <a:r>
                        <a:rPr lang="en-US" dirty="0">
                          <a:highlight>
                            <a:srgbClr val="FFFF00"/>
                          </a:highlight>
                        </a:rPr>
                        <a:t>percentage relative to parent element's width</a:t>
                      </a:r>
                    </a:p>
                  </a:txBody>
                  <a:tcPr/>
                </a:tc>
                <a:extLst>
                  <a:ext uri="{0D108BD9-81ED-4DB2-BD59-A6C34878D82A}">
                    <a16:rowId xmlns:a16="http://schemas.microsoft.com/office/drawing/2014/main" val="3172214065"/>
                  </a:ext>
                </a:extLst>
              </a:tr>
              <a:tr h="370840">
                <a:tc>
                  <a:txBody>
                    <a:bodyPr/>
                    <a:lstStyle/>
                    <a:p>
                      <a:r>
                        <a:rPr lang="en-US" dirty="0" err="1">
                          <a:highlight>
                            <a:srgbClr val="FFFF00"/>
                          </a:highlight>
                        </a:rPr>
                        <a:t>em</a:t>
                      </a:r>
                      <a:endParaRPr lang="en-US" dirty="0">
                        <a:highlight>
                          <a:srgbClr val="FFFF00"/>
                        </a:highlight>
                      </a:endParaRPr>
                    </a:p>
                  </a:txBody>
                  <a:tcPr/>
                </a:tc>
                <a:tc>
                  <a:txBody>
                    <a:bodyPr/>
                    <a:lstStyle/>
                    <a:p>
                      <a:r>
                        <a:rPr lang="en-US" dirty="0">
                          <a:highlight>
                            <a:srgbClr val="FFFF00"/>
                          </a:highlight>
                        </a:rPr>
                        <a:t>1em is the same as the font size( scales with it) of the current element</a:t>
                      </a:r>
                    </a:p>
                  </a:txBody>
                  <a:tcPr/>
                </a:tc>
                <a:extLst>
                  <a:ext uri="{0D108BD9-81ED-4DB2-BD59-A6C34878D82A}">
                    <a16:rowId xmlns:a16="http://schemas.microsoft.com/office/drawing/2014/main" val="497574627"/>
                  </a:ext>
                </a:extLst>
              </a:tr>
              <a:tr h="370840">
                <a:tc>
                  <a:txBody>
                    <a:bodyPr/>
                    <a:lstStyle/>
                    <a:p>
                      <a:r>
                        <a:rPr lang="en-US" dirty="0"/>
                        <a:t>rem</a:t>
                      </a:r>
                    </a:p>
                  </a:txBody>
                  <a:tcPr/>
                </a:tc>
                <a:tc>
                  <a:txBody>
                    <a:bodyPr/>
                    <a:lstStyle/>
                    <a:p>
                      <a:r>
                        <a:rPr lang="en-US" dirty="0"/>
                        <a:t>stands for "root </a:t>
                      </a:r>
                      <a:r>
                        <a:rPr lang="en-US" dirty="0" err="1"/>
                        <a:t>em</a:t>
                      </a:r>
                      <a:r>
                        <a:rPr lang="en-US" dirty="0"/>
                        <a:t>" and works the same except refers to the base font size</a:t>
                      </a:r>
                    </a:p>
                  </a:txBody>
                  <a:tcPr/>
                </a:tc>
                <a:extLst>
                  <a:ext uri="{0D108BD9-81ED-4DB2-BD59-A6C34878D82A}">
                    <a16:rowId xmlns:a16="http://schemas.microsoft.com/office/drawing/2014/main" val="1391621956"/>
                  </a:ext>
                </a:extLst>
              </a:tr>
              <a:tr h="370840">
                <a:tc>
                  <a:txBody>
                    <a:bodyPr/>
                    <a:lstStyle/>
                    <a:p>
                      <a:r>
                        <a:rPr lang="en-US" dirty="0" err="1"/>
                        <a:t>vh</a:t>
                      </a:r>
                      <a:r>
                        <a:rPr lang="en-US" dirty="0"/>
                        <a:t>, </a:t>
                      </a:r>
                      <a:r>
                        <a:rPr lang="en-US" dirty="0" err="1"/>
                        <a:t>vw</a:t>
                      </a:r>
                      <a:endParaRPr lang="en-US" dirty="0"/>
                    </a:p>
                  </a:txBody>
                  <a:tcPr/>
                </a:tc>
                <a:tc>
                  <a:txBody>
                    <a:bodyPr/>
                    <a:lstStyle/>
                    <a:p>
                      <a:r>
                        <a:rPr lang="en-US" dirty="0"/>
                        <a:t>these are 1/100th of the height and width of the viewport, respectively</a:t>
                      </a:r>
                    </a:p>
                  </a:txBody>
                  <a:tcPr/>
                </a:tc>
                <a:extLst>
                  <a:ext uri="{0D108BD9-81ED-4DB2-BD59-A6C34878D82A}">
                    <a16:rowId xmlns:a16="http://schemas.microsoft.com/office/drawing/2014/main" val="2353327156"/>
                  </a:ext>
                </a:extLst>
              </a:tr>
            </a:tbl>
          </a:graphicData>
        </a:graphic>
      </p:graphicFrame>
      <p:sp>
        <p:nvSpPr>
          <p:cNvPr id="5" name="TextBox 4">
            <a:extLst>
              <a:ext uri="{FF2B5EF4-FFF2-40B4-BE49-F238E27FC236}">
                <a16:creationId xmlns:a16="http://schemas.microsoft.com/office/drawing/2014/main" id="{5B607692-306D-4B63-813F-59650CC5AEC3}"/>
              </a:ext>
            </a:extLst>
          </p:cNvPr>
          <p:cNvSpPr txBox="1"/>
          <p:nvPr/>
        </p:nvSpPr>
        <p:spPr>
          <a:xfrm>
            <a:off x="9207500" y="6424831"/>
            <a:ext cx="1948180" cy="369332"/>
          </a:xfrm>
          <a:prstGeom prst="rect">
            <a:avLst/>
          </a:prstGeom>
          <a:noFill/>
        </p:spPr>
        <p:txBody>
          <a:bodyPr wrap="square" rtlCol="0">
            <a:spAutoFit/>
          </a:bodyPr>
          <a:lstStyle/>
          <a:p>
            <a:pPr algn="ctr"/>
            <a:r>
              <a:rPr lang="en-US" dirty="0">
                <a:highlight>
                  <a:srgbClr val="FFFF00"/>
                </a:highlight>
              </a:rPr>
              <a:t>Most common</a:t>
            </a:r>
          </a:p>
        </p:txBody>
      </p:sp>
    </p:spTree>
    <p:extLst>
      <p:ext uri="{BB962C8B-B14F-4D97-AF65-F5344CB8AC3E}">
        <p14:creationId xmlns:p14="http://schemas.microsoft.com/office/powerpoint/2010/main" val="306852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r>
              <a:rPr lang="en-US" sz="4400" b="1" i="1" dirty="0"/>
              <a:t>CSS (Cascading Style Sheets) </a:t>
            </a:r>
            <a:r>
              <a:rPr lang="en-US" sz="4400" dirty="0"/>
              <a:t>is a language that describes the style HTML elements are to be displayed in on screen. </a:t>
            </a:r>
            <a:r>
              <a:rPr lang="en-US" sz="4400" b="1" i="1" dirty="0"/>
              <a:t>CSS</a:t>
            </a:r>
            <a:r>
              <a:rPr lang="en-US" sz="4400" dirty="0"/>
              <a:t> is stored in a </a:t>
            </a:r>
            <a:r>
              <a:rPr lang="en-US" sz="4400" u="sng" dirty="0"/>
              <a:t>stylesheet</a:t>
            </a:r>
            <a:r>
              <a:rPr lang="en-US" sz="4400" dirty="0"/>
              <a:t>, which is a </a:t>
            </a:r>
            <a:r>
              <a:rPr lang="en-US" sz="4400" b="1" i="1" dirty="0"/>
              <a:t>.</a:t>
            </a:r>
            <a:r>
              <a:rPr lang="en-US" sz="4400" b="1" i="1" dirty="0" err="1"/>
              <a:t>css</a:t>
            </a:r>
            <a:r>
              <a:rPr lang="en-US" sz="4400" dirty="0"/>
              <a:t> file</a:t>
            </a:r>
            <a:endParaRPr lang="en-US" sz="44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hlinkClick r:id="rId2"/>
              </a:rPr>
              <a:t>https://www.w3schools.com/css/css_intro.asp</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0E11-3C7D-4634-A42D-69768F8A578B}"/>
              </a:ext>
            </a:extLst>
          </p:cNvPr>
          <p:cNvSpPr>
            <a:spLocks noGrp="1"/>
          </p:cNvSpPr>
          <p:nvPr>
            <p:ph type="title"/>
          </p:nvPr>
        </p:nvSpPr>
        <p:spPr/>
        <p:txBody>
          <a:bodyPr/>
          <a:lstStyle/>
          <a:p>
            <a:r>
              <a:rPr lang="en-US" dirty="0"/>
              <a:t>CSS - Colors</a:t>
            </a:r>
          </a:p>
        </p:txBody>
      </p:sp>
      <p:graphicFrame>
        <p:nvGraphicFramePr>
          <p:cNvPr id="4" name="Table 4">
            <a:extLst>
              <a:ext uri="{FF2B5EF4-FFF2-40B4-BE49-F238E27FC236}">
                <a16:creationId xmlns:a16="http://schemas.microsoft.com/office/drawing/2014/main" id="{9BDAE877-FE42-4544-A075-F3506826861D}"/>
              </a:ext>
            </a:extLst>
          </p:cNvPr>
          <p:cNvGraphicFramePr>
            <a:graphicFrameLocks noGrp="1"/>
          </p:cNvGraphicFramePr>
          <p:nvPr>
            <p:extLst>
              <p:ext uri="{D42A27DB-BD31-4B8C-83A1-F6EECF244321}">
                <p14:modId xmlns:p14="http://schemas.microsoft.com/office/powerpoint/2010/main" val="1111160892"/>
              </p:ext>
            </p:extLst>
          </p:nvPr>
        </p:nvGraphicFramePr>
        <p:xfrm>
          <a:off x="661737" y="2585488"/>
          <a:ext cx="10840451" cy="3662680"/>
        </p:xfrm>
        <a:graphic>
          <a:graphicData uri="http://schemas.openxmlformats.org/drawingml/2006/table">
            <a:tbl>
              <a:tblPr firstRow="1" bandRow="1">
                <a:tableStyleId>{5C22544A-7EE6-4342-B048-85BDC9FD1C3A}</a:tableStyleId>
              </a:tblPr>
              <a:tblGrid>
                <a:gridCol w="1553452">
                  <a:extLst>
                    <a:ext uri="{9D8B030D-6E8A-4147-A177-3AD203B41FA5}">
                      <a16:colId xmlns:a16="http://schemas.microsoft.com/office/drawing/2014/main" val="1767966282"/>
                    </a:ext>
                  </a:extLst>
                </a:gridCol>
                <a:gridCol w="9286999">
                  <a:extLst>
                    <a:ext uri="{9D8B030D-6E8A-4147-A177-3AD203B41FA5}">
                      <a16:colId xmlns:a16="http://schemas.microsoft.com/office/drawing/2014/main" val="747998961"/>
                    </a:ext>
                  </a:extLst>
                </a:gridCol>
              </a:tblGrid>
              <a:tr h="370840">
                <a:tc gridSpan="2">
                  <a:txBody>
                    <a:bodyPr/>
                    <a:lstStyle/>
                    <a:p>
                      <a:pPr algn="ctr"/>
                      <a:r>
                        <a:rPr lang="en-US" dirty="0"/>
                        <a:t>Colors</a:t>
                      </a:r>
                    </a:p>
                  </a:txBody>
                  <a:tcPr/>
                </a:tc>
                <a:tc hMerge="1">
                  <a:txBody>
                    <a:bodyPr/>
                    <a:lstStyle/>
                    <a:p>
                      <a:endParaRPr lang="en-US" dirty="0"/>
                    </a:p>
                  </a:txBody>
                  <a:tcPr/>
                </a:tc>
                <a:extLst>
                  <a:ext uri="{0D108BD9-81ED-4DB2-BD59-A6C34878D82A}">
                    <a16:rowId xmlns:a16="http://schemas.microsoft.com/office/drawing/2014/main" val="3246611835"/>
                  </a:ext>
                </a:extLst>
              </a:tr>
              <a:tr h="370840">
                <a:tc>
                  <a:txBody>
                    <a:bodyPr/>
                    <a:lstStyle/>
                    <a:p>
                      <a:r>
                        <a:rPr lang="en-US" sz="2400" dirty="0"/>
                        <a:t>keywords</a:t>
                      </a:r>
                    </a:p>
                  </a:txBody>
                  <a:tcPr/>
                </a:tc>
                <a:tc>
                  <a:txBody>
                    <a:bodyPr/>
                    <a:lstStyle/>
                    <a:p>
                      <a:r>
                        <a:rPr lang="en-US" sz="2400" dirty="0"/>
                        <a:t>‘red’, ‘blue’, ‘aquamarine’, etc</a:t>
                      </a:r>
                    </a:p>
                  </a:txBody>
                  <a:tcPr/>
                </a:tc>
                <a:extLst>
                  <a:ext uri="{0D108BD9-81ED-4DB2-BD59-A6C34878D82A}">
                    <a16:rowId xmlns:a16="http://schemas.microsoft.com/office/drawing/2014/main" val="3681379496"/>
                  </a:ext>
                </a:extLst>
              </a:tr>
              <a:tr h="370840">
                <a:tc>
                  <a:txBody>
                    <a:bodyPr/>
                    <a:lstStyle/>
                    <a:p>
                      <a:r>
                        <a:rPr lang="en-US" sz="2400" dirty="0"/>
                        <a:t>hex value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sign followed by six hex numbers (0-F) with each pair representing </a:t>
                      </a:r>
                      <a:r>
                        <a:rPr lang="en-US" sz="2400" dirty="0" err="1"/>
                        <a:t>rgb</a:t>
                      </a:r>
                      <a:r>
                        <a:rPr lang="en-US" sz="2400" dirty="0"/>
                        <a:t> values for up to 256 different values of each. </a:t>
                      </a:r>
                    </a:p>
                  </a:txBody>
                  <a:tcPr/>
                </a:tc>
                <a:extLst>
                  <a:ext uri="{0D108BD9-81ED-4DB2-BD59-A6C34878D82A}">
                    <a16:rowId xmlns:a16="http://schemas.microsoft.com/office/drawing/2014/main" val="3810841671"/>
                  </a:ext>
                </a:extLst>
              </a:tr>
              <a:tr h="370840">
                <a:tc>
                  <a:txBody>
                    <a:bodyPr/>
                    <a:lstStyle/>
                    <a:p>
                      <a:r>
                        <a:rPr lang="en-US" sz="2400" dirty="0" err="1"/>
                        <a:t>rgb</a:t>
                      </a:r>
                      <a:r>
                        <a:rPr lang="en-US" sz="2400" dirty="0"/>
                        <a:t>(</a:t>
                      </a:r>
                      <a:r>
                        <a:rPr lang="en-US" sz="2400" dirty="0" err="1"/>
                        <a:t>r,g,b</a:t>
                      </a:r>
                      <a:r>
                        <a:rPr lang="en-US" sz="24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 function to specify values for red, green, and blue.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Ex. </a:t>
                      </a:r>
                      <a:r>
                        <a:rPr lang="en-US" sz="2400" dirty="0" err="1"/>
                        <a:t>rgb</a:t>
                      </a:r>
                      <a:r>
                        <a:rPr lang="en-US" sz="2400" dirty="0"/>
                        <a:t>(224,176,255). Optional alpha (transparency) value.</a:t>
                      </a:r>
                    </a:p>
                  </a:txBody>
                  <a:tcPr/>
                </a:tc>
                <a:extLst>
                  <a:ext uri="{0D108BD9-81ED-4DB2-BD59-A6C34878D82A}">
                    <a16:rowId xmlns:a16="http://schemas.microsoft.com/office/drawing/2014/main" val="1339938103"/>
                  </a:ext>
                </a:extLst>
              </a:tr>
              <a:tr h="370840">
                <a:tc>
                  <a:txBody>
                    <a:bodyPr/>
                    <a:lstStyle/>
                    <a:p>
                      <a:r>
                        <a:rPr lang="en-US" sz="2400" dirty="0" err="1"/>
                        <a:t>hsl</a:t>
                      </a:r>
                      <a:r>
                        <a:rPr lang="en-US" sz="2400" dirty="0"/>
                        <a:t>(</a:t>
                      </a:r>
                      <a:r>
                        <a:rPr lang="en-US" sz="2400" dirty="0" err="1"/>
                        <a:t>h,s,l</a:t>
                      </a:r>
                      <a:r>
                        <a:rPr lang="en-US" sz="2400" dirty="0"/>
                        <a:t>) </a:t>
                      </a:r>
                    </a:p>
                  </a:txBody>
                  <a:tcPr/>
                </a:tc>
                <a:tc>
                  <a:txBody>
                    <a:bodyPr/>
                    <a:lstStyle/>
                    <a:p>
                      <a:r>
                        <a:rPr lang="en-US" sz="2400" dirty="0"/>
                        <a:t>a function to specify hue, saturation, and lightness values to define a color. Ex. </a:t>
                      </a:r>
                      <a:r>
                        <a:rPr lang="en-US" sz="2400" dirty="0" err="1"/>
                        <a:t>hsl</a:t>
                      </a:r>
                      <a:r>
                        <a:rPr lang="en-US" sz="2400" dirty="0"/>
                        <a:t>(240,100%,50%). Optional alpha (transparency) value. This isn’t used very much.</a:t>
                      </a:r>
                    </a:p>
                  </a:txBody>
                  <a:tcPr/>
                </a:tc>
                <a:extLst>
                  <a:ext uri="{0D108BD9-81ED-4DB2-BD59-A6C34878D82A}">
                    <a16:rowId xmlns:a16="http://schemas.microsoft.com/office/drawing/2014/main" val="3013350452"/>
                  </a:ext>
                </a:extLst>
              </a:tr>
            </a:tbl>
          </a:graphicData>
        </a:graphic>
      </p:graphicFrame>
      <p:sp>
        <p:nvSpPr>
          <p:cNvPr id="8" name="Rectangle 7">
            <a:extLst>
              <a:ext uri="{FF2B5EF4-FFF2-40B4-BE49-F238E27FC236}">
                <a16:creationId xmlns:a16="http://schemas.microsoft.com/office/drawing/2014/main" id="{9B48CA46-90CE-4085-BFD8-F690E761FDD3}"/>
              </a:ext>
            </a:extLst>
          </p:cNvPr>
          <p:cNvSpPr/>
          <p:nvPr/>
        </p:nvSpPr>
        <p:spPr>
          <a:xfrm>
            <a:off x="1097280" y="1939784"/>
            <a:ext cx="7738593" cy="584775"/>
          </a:xfrm>
          <a:prstGeom prst="rect">
            <a:avLst/>
          </a:prstGeom>
        </p:spPr>
        <p:txBody>
          <a:bodyPr wrap="none">
            <a:spAutoFit/>
          </a:bodyPr>
          <a:lstStyle/>
          <a:p>
            <a:r>
              <a:rPr lang="en-US" sz="3200" dirty="0"/>
              <a:t>There are four ways color can be set in CSS.</a:t>
            </a:r>
          </a:p>
        </p:txBody>
      </p:sp>
    </p:spTree>
    <p:extLst>
      <p:ext uri="{BB962C8B-B14F-4D97-AF65-F5344CB8AC3E}">
        <p14:creationId xmlns:p14="http://schemas.microsoft.com/office/powerpoint/2010/main" val="242435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p:txBody>
          <a:bodyPr>
            <a:normAutofit fontScale="90000"/>
          </a:bodyPr>
          <a:lstStyle/>
          <a:p>
            <a:r>
              <a:rPr lang="en-US" dirty="0"/>
              <a:t>CSS -  Three Ways To Include Styling</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7333888" y="2341469"/>
            <a:ext cx="4343400" cy="4059331"/>
          </a:xfrm>
        </p:spPr>
        <p:txBody>
          <a:bodyPr>
            <a:normAutofit/>
          </a:bodyPr>
          <a:lstStyle/>
          <a:p>
            <a:pPr marL="201168" lvl="1" indent="0">
              <a:buNone/>
            </a:pPr>
            <a:r>
              <a:rPr lang="en-US" sz="2000" dirty="0"/>
              <a:t>Benefits of External CSS.</a:t>
            </a:r>
          </a:p>
          <a:p>
            <a:pPr lvl="1">
              <a:buFont typeface="Arial" panose="020B0604020202020204" pitchFamily="34" charset="0"/>
              <a:buChar char="•"/>
            </a:pPr>
            <a:r>
              <a:rPr lang="en-US" sz="1800" u="sng" dirty="0"/>
              <a:t>Separation of concerns</a:t>
            </a:r>
            <a:r>
              <a:rPr lang="en-US" sz="1800" dirty="0"/>
              <a:t> - HTML and CSS are in separate documents, you don't have to mix them</a:t>
            </a:r>
          </a:p>
          <a:p>
            <a:pPr lvl="1">
              <a:buFont typeface="Arial" panose="020B0604020202020204" pitchFamily="34" charset="0"/>
              <a:buChar char="•"/>
            </a:pPr>
            <a:r>
              <a:rPr lang="en-US" sz="1800" u="sng" dirty="0"/>
              <a:t>Reusability</a:t>
            </a:r>
            <a:r>
              <a:rPr lang="en-US" sz="1800" dirty="0"/>
              <a:t> - the same stylesheet can be used to style many HTML files</a:t>
            </a:r>
          </a:p>
          <a:p>
            <a:pPr lvl="1">
              <a:buFont typeface="Arial" panose="020B0604020202020204" pitchFamily="34" charset="0"/>
              <a:buChar char="•"/>
            </a:pPr>
            <a:r>
              <a:rPr lang="en-US" sz="1800" u="sng" dirty="0"/>
              <a:t>Central location</a:t>
            </a:r>
            <a:r>
              <a:rPr lang="en-US" sz="1800" dirty="0"/>
              <a:t> - Change styling in one place!</a:t>
            </a:r>
          </a:p>
          <a:p>
            <a:pPr lvl="1">
              <a:buFont typeface="Arial" panose="020B0604020202020204" pitchFamily="34" charset="0"/>
              <a:buChar char="•"/>
            </a:pPr>
            <a:r>
              <a:rPr lang="en-US" sz="1800" u="sng" dirty="0"/>
              <a:t>Readability</a:t>
            </a:r>
            <a:r>
              <a:rPr lang="en-US" sz="1800" dirty="0"/>
              <a:t> - HTML is less cluttered, and CSS styling is easier to understand.</a:t>
            </a:r>
          </a:p>
          <a:p>
            <a:pPr lvl="1">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AE86A05C-86D1-4B38-A017-9A57F90390DA}"/>
              </a:ext>
            </a:extLst>
          </p:cNvPr>
          <p:cNvPicPr>
            <a:picLocks noChangeAspect="1"/>
          </p:cNvPicPr>
          <p:nvPr/>
        </p:nvPicPr>
        <p:blipFill rotWithShape="1">
          <a:blip r:embed="rId3"/>
          <a:srcRect b="36070"/>
          <a:stretch/>
        </p:blipFill>
        <p:spPr>
          <a:xfrm>
            <a:off x="332987" y="4488566"/>
            <a:ext cx="7000901" cy="1569345"/>
          </a:xfrm>
          <a:prstGeom prst="rect">
            <a:avLst/>
          </a:prstGeom>
          <a:effectLst>
            <a:glow rad="50800">
              <a:schemeClr val="accent2"/>
            </a:glow>
          </a:effectLst>
        </p:spPr>
      </p:pic>
      <p:sp>
        <p:nvSpPr>
          <p:cNvPr id="5" name="Rectangle 4">
            <a:extLst>
              <a:ext uri="{FF2B5EF4-FFF2-40B4-BE49-F238E27FC236}">
                <a16:creationId xmlns:a16="http://schemas.microsoft.com/office/drawing/2014/main" id="{0C2442C2-0F6A-419E-A323-1C9F6FAB3786}"/>
              </a:ext>
            </a:extLst>
          </p:cNvPr>
          <p:cNvSpPr/>
          <p:nvPr/>
        </p:nvSpPr>
        <p:spPr>
          <a:xfrm>
            <a:off x="0" y="1910582"/>
            <a:ext cx="12192000" cy="430887"/>
          </a:xfrm>
          <a:prstGeom prst="rect">
            <a:avLst/>
          </a:prstGeom>
        </p:spPr>
        <p:txBody>
          <a:bodyPr wrap="square">
            <a:spAutoFit/>
          </a:bodyPr>
          <a:lstStyle/>
          <a:p>
            <a:pPr algn="ctr"/>
            <a:r>
              <a:rPr lang="en-US" sz="2200" dirty="0">
                <a:highlight>
                  <a:srgbClr val="FFFF00"/>
                </a:highlight>
              </a:rPr>
              <a:t>Styling Precedence – </a:t>
            </a:r>
            <a:r>
              <a:rPr lang="en-US" sz="2200" b="1" i="1" dirty="0">
                <a:highlight>
                  <a:srgbClr val="FFFF00"/>
                </a:highlight>
              </a:rPr>
              <a:t>Inline</a:t>
            </a:r>
            <a:r>
              <a:rPr lang="en-US" sz="2200" dirty="0">
                <a:highlight>
                  <a:srgbClr val="FFFF00"/>
                </a:highlight>
              </a:rPr>
              <a:t> overrides </a:t>
            </a:r>
            <a:r>
              <a:rPr lang="en-US" sz="2200" b="1" i="1" dirty="0">
                <a:highlight>
                  <a:srgbClr val="FFFF00"/>
                </a:highlight>
              </a:rPr>
              <a:t>Internal/External, </a:t>
            </a:r>
            <a:r>
              <a:rPr lang="en-US" sz="2200" dirty="0">
                <a:highlight>
                  <a:srgbClr val="FFFF00"/>
                </a:highlight>
              </a:rPr>
              <a:t>overrides</a:t>
            </a:r>
            <a:r>
              <a:rPr lang="en-US" sz="2200" b="1" i="1" dirty="0">
                <a:highlight>
                  <a:srgbClr val="FFFF00"/>
                </a:highlight>
              </a:rPr>
              <a:t> Browser default </a:t>
            </a:r>
            <a:r>
              <a:rPr lang="en-US" sz="2200" dirty="0">
                <a:highlight>
                  <a:srgbClr val="FFFF00"/>
                </a:highlight>
              </a:rPr>
              <a:t>styling.</a:t>
            </a:r>
            <a:endParaRPr lang="en-US" sz="2200" b="1" i="1" dirty="0">
              <a:highlight>
                <a:srgbClr val="FFFF00"/>
              </a:highlight>
            </a:endParaRPr>
          </a:p>
        </p:txBody>
      </p:sp>
      <p:sp>
        <p:nvSpPr>
          <p:cNvPr id="6" name="Rectangle 5">
            <a:extLst>
              <a:ext uri="{FF2B5EF4-FFF2-40B4-BE49-F238E27FC236}">
                <a16:creationId xmlns:a16="http://schemas.microsoft.com/office/drawing/2014/main" id="{C9C765AC-A0F2-49EC-B081-78E58441247C}"/>
              </a:ext>
            </a:extLst>
          </p:cNvPr>
          <p:cNvSpPr/>
          <p:nvPr/>
        </p:nvSpPr>
        <p:spPr>
          <a:xfrm>
            <a:off x="332987" y="2331426"/>
            <a:ext cx="5124838" cy="2062103"/>
          </a:xfrm>
          <a:prstGeom prst="rect">
            <a:avLst/>
          </a:prstGeom>
        </p:spPr>
        <p:txBody>
          <a:bodyPr wrap="square">
            <a:spAutoFit/>
          </a:bodyPr>
          <a:lstStyle/>
          <a:p>
            <a:r>
              <a:rPr lang="en-US" sz="2800" dirty="0"/>
              <a:t>External CSS file (Recommended) :</a:t>
            </a:r>
          </a:p>
          <a:p>
            <a:r>
              <a:rPr lang="en-US" sz="2400" dirty="0"/>
              <a:t>Include a reference to the relative location of the .</a:t>
            </a:r>
            <a:r>
              <a:rPr lang="en-US" sz="2400" dirty="0" err="1"/>
              <a:t>css</a:t>
            </a:r>
            <a:r>
              <a:rPr lang="en-US" sz="2400" dirty="0"/>
              <a:t> file inside a &lt;link&gt; element, inside the head section.</a:t>
            </a:r>
          </a:p>
        </p:txBody>
      </p:sp>
    </p:spTree>
    <p:extLst>
      <p:ext uri="{BB962C8B-B14F-4D97-AF65-F5344CB8AC3E}">
        <p14:creationId xmlns:p14="http://schemas.microsoft.com/office/powerpoint/2010/main" val="241850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a:xfrm>
            <a:off x="1097280" y="286603"/>
            <a:ext cx="6299366" cy="1450757"/>
          </a:xfrm>
        </p:spPr>
        <p:txBody>
          <a:bodyPr>
            <a:normAutofit fontScale="90000"/>
          </a:bodyPr>
          <a:lstStyle/>
          <a:p>
            <a:r>
              <a:rPr lang="en-US" dirty="0"/>
              <a:t>CSS -  Three Ways To Include Styling</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1428949" y="2096326"/>
            <a:ext cx="5636029" cy="3556329"/>
          </a:xfrm>
        </p:spPr>
        <p:txBody>
          <a:bodyPr anchor="ctr">
            <a:normAutofit/>
          </a:bodyPr>
          <a:lstStyle/>
          <a:p>
            <a:r>
              <a:rPr lang="en-US" sz="3600" b="1" i="1" dirty="0"/>
              <a:t>Internal</a:t>
            </a:r>
            <a:r>
              <a:rPr lang="en-US" sz="3600" dirty="0"/>
              <a:t> CSS :</a:t>
            </a:r>
          </a:p>
          <a:p>
            <a:pPr lvl="1">
              <a:buFont typeface="Arial" panose="020B0604020202020204" pitchFamily="34" charset="0"/>
              <a:buChar char="•"/>
            </a:pPr>
            <a:r>
              <a:rPr lang="en-US" sz="3200" dirty="0"/>
              <a:t>defined inside the </a:t>
            </a:r>
            <a:r>
              <a:rPr lang="en-US" sz="3200" b="1" i="1" dirty="0"/>
              <a:t>&lt;style&gt; </a:t>
            </a:r>
            <a:r>
              <a:rPr lang="en-US" sz="3200" dirty="0"/>
              <a:t>element, inside the head section.</a:t>
            </a:r>
          </a:p>
        </p:txBody>
      </p:sp>
      <p:pic>
        <p:nvPicPr>
          <p:cNvPr id="5" name="Picture 4">
            <a:extLst>
              <a:ext uri="{FF2B5EF4-FFF2-40B4-BE49-F238E27FC236}">
                <a16:creationId xmlns:a16="http://schemas.microsoft.com/office/drawing/2014/main" id="{1D45C4EC-34C0-44EC-9ABB-18189B4F912E}"/>
              </a:ext>
            </a:extLst>
          </p:cNvPr>
          <p:cNvPicPr>
            <a:picLocks noChangeAspect="1"/>
          </p:cNvPicPr>
          <p:nvPr/>
        </p:nvPicPr>
        <p:blipFill>
          <a:blip r:embed="rId3"/>
          <a:stretch>
            <a:fillRect/>
          </a:stretch>
        </p:blipFill>
        <p:spPr>
          <a:xfrm>
            <a:off x="7396646" y="286602"/>
            <a:ext cx="4463049" cy="6464519"/>
          </a:xfrm>
          <a:prstGeom prst="rect">
            <a:avLst/>
          </a:prstGeom>
          <a:effectLst>
            <a:glow rad="50800">
              <a:schemeClr val="accent2"/>
            </a:glow>
          </a:effectLst>
        </p:spPr>
      </p:pic>
    </p:spTree>
    <p:extLst>
      <p:ext uri="{BB962C8B-B14F-4D97-AF65-F5344CB8AC3E}">
        <p14:creationId xmlns:p14="http://schemas.microsoft.com/office/powerpoint/2010/main" val="274081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p:txBody>
          <a:bodyPr>
            <a:normAutofit fontScale="90000"/>
          </a:bodyPr>
          <a:lstStyle/>
          <a:p>
            <a:r>
              <a:rPr lang="en-US" dirty="0"/>
              <a:t>CSS -  Three Ways To Include Styling</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1097280" y="2108201"/>
            <a:ext cx="10058400" cy="1320799"/>
          </a:xfrm>
        </p:spPr>
        <p:txBody>
          <a:bodyPr>
            <a:normAutofit lnSpcReduction="10000"/>
          </a:bodyPr>
          <a:lstStyle/>
          <a:p>
            <a:r>
              <a:rPr lang="en-US" sz="2800" b="1" i="1" dirty="0"/>
              <a:t>Inline</a:t>
            </a:r>
            <a:r>
              <a:rPr lang="en-US" sz="2800" dirty="0"/>
              <a:t> CSS :</a:t>
            </a:r>
          </a:p>
          <a:p>
            <a:pPr lvl="1">
              <a:buFont typeface="Arial" panose="020B0604020202020204" pitchFamily="34" charset="0"/>
              <a:buChar char="•"/>
            </a:pPr>
            <a:r>
              <a:rPr lang="en-US" sz="2400" dirty="0"/>
              <a:t>used to apply a unique style to a single </a:t>
            </a:r>
            <a:r>
              <a:rPr lang="en-US" sz="2400" b="1" i="1" dirty="0"/>
              <a:t>element,</a:t>
            </a:r>
            <a:endParaRPr lang="en-US" sz="2400" dirty="0"/>
          </a:p>
          <a:p>
            <a:pPr lvl="1">
              <a:buFont typeface="Arial" panose="020B0604020202020204" pitchFamily="34" charset="0"/>
              <a:buChar char="•"/>
            </a:pPr>
            <a:r>
              <a:rPr lang="en-US" sz="2400" dirty="0"/>
              <a:t>add a </a:t>
            </a:r>
            <a:r>
              <a:rPr lang="en-US" sz="2400" b="1" i="1" dirty="0"/>
              <a:t>style</a:t>
            </a:r>
            <a:r>
              <a:rPr lang="en-US" sz="2400" dirty="0"/>
              <a:t> attribute inside relevant </a:t>
            </a:r>
            <a:r>
              <a:rPr lang="en-US" sz="2400" b="1" i="1" dirty="0"/>
              <a:t>element</a:t>
            </a:r>
            <a:r>
              <a:rPr lang="en-US" sz="2400" dirty="0"/>
              <a:t> opening.</a:t>
            </a:r>
          </a:p>
        </p:txBody>
      </p:sp>
      <p:pic>
        <p:nvPicPr>
          <p:cNvPr id="5" name="Picture 4">
            <a:extLst>
              <a:ext uri="{FF2B5EF4-FFF2-40B4-BE49-F238E27FC236}">
                <a16:creationId xmlns:a16="http://schemas.microsoft.com/office/drawing/2014/main" id="{C38FE8E8-1C7B-4FE6-83D6-6454BF8BCEBE}"/>
              </a:ext>
            </a:extLst>
          </p:cNvPr>
          <p:cNvPicPr>
            <a:picLocks noChangeAspect="1"/>
          </p:cNvPicPr>
          <p:nvPr/>
        </p:nvPicPr>
        <p:blipFill>
          <a:blip r:embed="rId3"/>
          <a:stretch>
            <a:fillRect/>
          </a:stretch>
        </p:blipFill>
        <p:spPr>
          <a:xfrm>
            <a:off x="1932629" y="3479209"/>
            <a:ext cx="8387702" cy="3198278"/>
          </a:xfrm>
          <a:prstGeom prst="rect">
            <a:avLst/>
          </a:prstGeom>
          <a:effectLst>
            <a:glow rad="50800">
              <a:schemeClr val="accent2"/>
            </a:glow>
          </a:effectLst>
        </p:spPr>
      </p:pic>
    </p:spTree>
    <p:extLst>
      <p:ext uri="{BB962C8B-B14F-4D97-AF65-F5344CB8AC3E}">
        <p14:creationId xmlns:p14="http://schemas.microsoft.com/office/powerpoint/2010/main" val="4145061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5517-230D-4E3E-AC06-2E2E049C32B1}"/>
              </a:ext>
            </a:extLst>
          </p:cNvPr>
          <p:cNvSpPr>
            <a:spLocks noGrp="1"/>
          </p:cNvSpPr>
          <p:nvPr>
            <p:ph type="title"/>
          </p:nvPr>
        </p:nvSpPr>
        <p:spPr/>
        <p:txBody>
          <a:bodyPr/>
          <a:lstStyle/>
          <a:p>
            <a:r>
              <a:rPr lang="en-US" dirty="0"/>
              <a:t>CSS - Rule Sets</a:t>
            </a:r>
          </a:p>
        </p:txBody>
      </p:sp>
      <p:sp>
        <p:nvSpPr>
          <p:cNvPr id="3" name="Content Placeholder 2">
            <a:extLst>
              <a:ext uri="{FF2B5EF4-FFF2-40B4-BE49-F238E27FC236}">
                <a16:creationId xmlns:a16="http://schemas.microsoft.com/office/drawing/2014/main" id="{E6DCA051-503E-457F-B05B-4BA81DF43A87}"/>
              </a:ext>
            </a:extLst>
          </p:cNvPr>
          <p:cNvSpPr>
            <a:spLocks noGrp="1"/>
          </p:cNvSpPr>
          <p:nvPr>
            <p:ph idx="1"/>
          </p:nvPr>
        </p:nvSpPr>
        <p:spPr>
          <a:xfrm>
            <a:off x="1063414" y="1912255"/>
            <a:ext cx="4788111" cy="4522411"/>
          </a:xfrm>
        </p:spPr>
        <p:txBody>
          <a:bodyPr>
            <a:normAutofit/>
          </a:bodyPr>
          <a:lstStyle/>
          <a:p>
            <a:r>
              <a:rPr lang="en-US" sz="2800" dirty="0"/>
              <a:t>What happens when you have two CSS rules that conflict with each other? </a:t>
            </a:r>
          </a:p>
          <a:p>
            <a:r>
              <a:rPr lang="en-US" sz="2800" dirty="0"/>
              <a:t>The order that selectors are chosen for styling depends on three things:</a:t>
            </a:r>
          </a:p>
          <a:p>
            <a:pPr lvl="1">
              <a:buFont typeface="Arial" panose="020B0604020202020204" pitchFamily="34" charset="0"/>
              <a:buChar char="•"/>
            </a:pPr>
            <a:r>
              <a:rPr lang="en-US" sz="2400" dirty="0"/>
              <a:t>Importance</a:t>
            </a:r>
          </a:p>
          <a:p>
            <a:pPr lvl="1">
              <a:buFont typeface="Arial" panose="020B0604020202020204" pitchFamily="34" charset="0"/>
              <a:buChar char="•"/>
            </a:pPr>
            <a:r>
              <a:rPr lang="en-US" sz="2400" dirty="0"/>
              <a:t>Specificity</a:t>
            </a:r>
          </a:p>
          <a:p>
            <a:pPr lvl="1">
              <a:buFont typeface="Arial" panose="020B0604020202020204" pitchFamily="34" charset="0"/>
              <a:buChar char="•"/>
            </a:pPr>
            <a:r>
              <a:rPr lang="en-US" sz="2400" dirty="0"/>
              <a:t>Source order</a:t>
            </a:r>
          </a:p>
        </p:txBody>
      </p:sp>
      <p:pic>
        <p:nvPicPr>
          <p:cNvPr id="7170" name="Picture 2" descr="Image result for importance specificity source order">
            <a:extLst>
              <a:ext uri="{FF2B5EF4-FFF2-40B4-BE49-F238E27FC236}">
                <a16:creationId xmlns:a16="http://schemas.microsoft.com/office/drawing/2014/main" id="{2F69FA16-BE73-4D2E-8B02-DB594537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391" y="2047086"/>
            <a:ext cx="6076950" cy="4562475"/>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902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9009-67DA-4F4C-9C08-D51971A95648}"/>
              </a:ext>
            </a:extLst>
          </p:cNvPr>
          <p:cNvSpPr>
            <a:spLocks noGrp="1"/>
          </p:cNvSpPr>
          <p:nvPr>
            <p:ph type="title"/>
          </p:nvPr>
        </p:nvSpPr>
        <p:spPr/>
        <p:txBody>
          <a:bodyPr/>
          <a:lstStyle/>
          <a:p>
            <a:r>
              <a:rPr lang="en-US" dirty="0"/>
              <a:t>CSS – Importance (!important)</a:t>
            </a:r>
          </a:p>
        </p:txBody>
      </p:sp>
      <p:sp>
        <p:nvSpPr>
          <p:cNvPr id="3" name="Content Placeholder 2">
            <a:extLst>
              <a:ext uri="{FF2B5EF4-FFF2-40B4-BE49-F238E27FC236}">
                <a16:creationId xmlns:a16="http://schemas.microsoft.com/office/drawing/2014/main" id="{CFE82A15-91E4-4C3F-804D-B985E3DFE693}"/>
              </a:ext>
            </a:extLst>
          </p:cNvPr>
          <p:cNvSpPr>
            <a:spLocks noGrp="1"/>
          </p:cNvSpPr>
          <p:nvPr>
            <p:ph idx="1"/>
          </p:nvPr>
        </p:nvSpPr>
        <p:spPr/>
        <p:txBody>
          <a:bodyPr>
            <a:normAutofit/>
          </a:bodyPr>
          <a:lstStyle/>
          <a:p>
            <a:r>
              <a:rPr lang="en-US" sz="2800" dirty="0"/>
              <a:t>There is a special CSS flag you can use to ensure that a style always gets applied - the </a:t>
            </a:r>
            <a:r>
              <a:rPr lang="en-US" sz="2800" b="1" i="1" dirty="0"/>
              <a:t>!important</a:t>
            </a:r>
            <a:r>
              <a:rPr lang="en-US" sz="2800" dirty="0"/>
              <a:t> flag.</a:t>
            </a:r>
          </a:p>
          <a:p>
            <a:r>
              <a:rPr lang="en-US" sz="2800" dirty="0"/>
              <a:t>          </a:t>
            </a:r>
            <a:r>
              <a:rPr lang="en-US" sz="2800" b="1" i="1" dirty="0"/>
              <a:t>div { color: red !important; }  </a:t>
            </a:r>
            <a:r>
              <a:rPr lang="en-US" sz="2800" dirty="0">
                <a:solidFill>
                  <a:srgbClr val="FF0000"/>
                </a:solidFill>
              </a:rPr>
              <a:t>/* always applied */</a:t>
            </a:r>
          </a:p>
          <a:p>
            <a:r>
              <a:rPr lang="en-US" sz="2800" dirty="0"/>
              <a:t>The only way to override an </a:t>
            </a:r>
            <a:r>
              <a:rPr lang="en-US" sz="2800" b="1" i="1" dirty="0"/>
              <a:t>!important </a:t>
            </a:r>
            <a:r>
              <a:rPr lang="en-US" sz="2800" dirty="0"/>
              <a:t>flag is to apply another </a:t>
            </a:r>
            <a:r>
              <a:rPr lang="en-US" sz="2800" b="1" i="1" dirty="0"/>
              <a:t>!important</a:t>
            </a:r>
            <a:r>
              <a:rPr lang="en-US" sz="2800" dirty="0"/>
              <a:t> flag on a selector with the same specificity later in the document, or on a selector with greater specificity.</a:t>
            </a:r>
          </a:p>
        </p:txBody>
      </p:sp>
      <p:sp>
        <p:nvSpPr>
          <p:cNvPr id="4" name="TextBox 3">
            <a:extLst>
              <a:ext uri="{FF2B5EF4-FFF2-40B4-BE49-F238E27FC236}">
                <a16:creationId xmlns:a16="http://schemas.microsoft.com/office/drawing/2014/main" id="{BC2ACAD6-7C41-4CEA-9438-FB23562BAA37}"/>
              </a:ext>
            </a:extLst>
          </p:cNvPr>
          <p:cNvSpPr txBox="1"/>
          <p:nvPr/>
        </p:nvSpPr>
        <p:spPr>
          <a:xfrm>
            <a:off x="6096000" y="5826760"/>
            <a:ext cx="6019800" cy="369332"/>
          </a:xfrm>
          <a:prstGeom prst="rect">
            <a:avLst/>
          </a:prstGeom>
          <a:noFill/>
        </p:spPr>
        <p:txBody>
          <a:bodyPr wrap="square" rtlCol="0">
            <a:spAutoFit/>
          </a:bodyPr>
          <a:lstStyle/>
          <a:p>
            <a:r>
              <a:rPr lang="en-US" dirty="0">
                <a:highlight>
                  <a:srgbClr val="FFFF00"/>
                </a:highlight>
              </a:rPr>
              <a:t>*!important is not best practice. Use Specificity instead.</a:t>
            </a:r>
          </a:p>
        </p:txBody>
      </p:sp>
    </p:spTree>
    <p:extLst>
      <p:ext uri="{BB962C8B-B14F-4D97-AF65-F5344CB8AC3E}">
        <p14:creationId xmlns:p14="http://schemas.microsoft.com/office/powerpoint/2010/main" val="1842406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85A1-9B0C-4272-81AA-EDBFCE393819}"/>
              </a:ext>
            </a:extLst>
          </p:cNvPr>
          <p:cNvSpPr>
            <a:spLocks noGrp="1"/>
          </p:cNvSpPr>
          <p:nvPr>
            <p:ph type="title"/>
          </p:nvPr>
        </p:nvSpPr>
        <p:spPr/>
        <p:txBody>
          <a:bodyPr/>
          <a:lstStyle/>
          <a:p>
            <a:r>
              <a:rPr lang="en-US" dirty="0"/>
              <a:t>CSS - Specificity</a:t>
            </a:r>
          </a:p>
        </p:txBody>
      </p:sp>
      <p:sp>
        <p:nvSpPr>
          <p:cNvPr id="3" name="Content Placeholder 2">
            <a:extLst>
              <a:ext uri="{FF2B5EF4-FFF2-40B4-BE49-F238E27FC236}">
                <a16:creationId xmlns:a16="http://schemas.microsoft.com/office/drawing/2014/main" id="{91335859-1E92-46AE-87C4-E32E910AB466}"/>
              </a:ext>
            </a:extLst>
          </p:cNvPr>
          <p:cNvSpPr>
            <a:spLocks noGrp="1"/>
          </p:cNvSpPr>
          <p:nvPr>
            <p:ph idx="1"/>
          </p:nvPr>
        </p:nvSpPr>
        <p:spPr>
          <a:xfrm>
            <a:off x="279400" y="1897649"/>
            <a:ext cx="11557000" cy="2800773"/>
          </a:xfrm>
          <a:ln w="25400">
            <a:solidFill>
              <a:schemeClr val="accent2"/>
            </a:solidFill>
          </a:ln>
        </p:spPr>
        <p:txBody>
          <a:bodyPr>
            <a:normAutofit fontScale="85000" lnSpcReduction="10000"/>
          </a:bodyPr>
          <a:lstStyle/>
          <a:p>
            <a:r>
              <a:rPr lang="en-US" sz="2600" b="1" i="1" dirty="0"/>
              <a:t>Specificity</a:t>
            </a:r>
            <a:r>
              <a:rPr lang="en-US" sz="2600" dirty="0"/>
              <a:t> is a measure of how specific a selector is - basically, how many elements the selector could match. The selector with the </a:t>
            </a:r>
            <a:r>
              <a:rPr lang="en-US" sz="2600" u="sng" dirty="0"/>
              <a:t>most</a:t>
            </a:r>
            <a:r>
              <a:rPr lang="en-US" sz="2600" dirty="0"/>
              <a:t> specificity will be applied over other selectors. </a:t>
            </a:r>
          </a:p>
          <a:p>
            <a:r>
              <a:rPr lang="en-US" sz="2600" dirty="0"/>
              <a:t>Each kind of selector is listed below in order of least to most specific:</a:t>
            </a:r>
          </a:p>
          <a:p>
            <a:pPr lvl="1">
              <a:buFont typeface="Arial" panose="020B0604020202020204" pitchFamily="34" charset="0"/>
              <a:buChar char="•"/>
            </a:pPr>
            <a:r>
              <a:rPr lang="en-US" sz="2200" dirty="0"/>
              <a:t>No selector / inline (declared inside style attribute)</a:t>
            </a:r>
          </a:p>
          <a:p>
            <a:pPr lvl="1">
              <a:buFont typeface="Arial" panose="020B0604020202020204" pitchFamily="34" charset="0"/>
              <a:buChar char="•"/>
            </a:pPr>
            <a:r>
              <a:rPr lang="en-US" sz="2200" dirty="0"/>
              <a:t>ID selector</a:t>
            </a:r>
          </a:p>
          <a:p>
            <a:pPr lvl="1">
              <a:buFont typeface="Arial" panose="020B0604020202020204" pitchFamily="34" charset="0"/>
              <a:buChar char="•"/>
            </a:pPr>
            <a:r>
              <a:rPr lang="en-US" sz="2200" dirty="0"/>
              <a:t>Class / attribute / pseudo-class selector</a:t>
            </a:r>
          </a:p>
          <a:p>
            <a:pPr lvl="1">
              <a:buFont typeface="Arial" panose="020B0604020202020204" pitchFamily="34" charset="0"/>
              <a:buChar char="•"/>
            </a:pPr>
            <a:r>
              <a:rPr lang="en-US" sz="2200" dirty="0"/>
              <a:t>Element or pseudo-element selector</a:t>
            </a:r>
          </a:p>
          <a:p>
            <a:pPr marL="201168" lvl="1" indent="0">
              <a:buNone/>
            </a:pPr>
            <a:endParaRPr lang="en-US" sz="1600" dirty="0"/>
          </a:p>
          <a:p>
            <a:pPr marL="201168" lvl="1" indent="0">
              <a:buNone/>
            </a:pPr>
            <a:endParaRPr lang="en-US" sz="1600" dirty="0"/>
          </a:p>
        </p:txBody>
      </p:sp>
      <p:sp>
        <p:nvSpPr>
          <p:cNvPr id="5" name="Rectangle 4">
            <a:extLst>
              <a:ext uri="{FF2B5EF4-FFF2-40B4-BE49-F238E27FC236}">
                <a16:creationId xmlns:a16="http://schemas.microsoft.com/office/drawing/2014/main" id="{4223A8D5-A24F-410F-80AE-68BB00C554C8}"/>
              </a:ext>
            </a:extLst>
          </p:cNvPr>
          <p:cNvSpPr/>
          <p:nvPr/>
        </p:nvSpPr>
        <p:spPr>
          <a:xfrm>
            <a:off x="677332" y="4647623"/>
            <a:ext cx="11159068" cy="1569660"/>
          </a:xfrm>
          <a:prstGeom prst="rect">
            <a:avLst/>
          </a:prstGeom>
        </p:spPr>
        <p:txBody>
          <a:bodyPr wrap="square">
            <a:spAutoFit/>
          </a:bodyPr>
          <a:lstStyle/>
          <a:p>
            <a:r>
              <a:rPr lang="en-US" sz="2400" dirty="0"/>
              <a:t>The following CSS styles determine which </a:t>
            </a:r>
            <a:r>
              <a:rPr lang="en-US" sz="2400" b="1" i="1" dirty="0"/>
              <a:t>rule</a:t>
            </a:r>
            <a:r>
              <a:rPr lang="en-US" sz="2400" dirty="0"/>
              <a:t> will be applied.</a:t>
            </a:r>
          </a:p>
          <a:p>
            <a:pPr marL="800100" lvl="1" indent="-342900">
              <a:buFont typeface="Arial" panose="020B0604020202020204" pitchFamily="34" charset="0"/>
              <a:buChar char="•"/>
            </a:pPr>
            <a:r>
              <a:rPr lang="en-US" sz="2400" dirty="0"/>
              <a:t>div { color: red; }             </a:t>
            </a:r>
            <a:r>
              <a:rPr lang="en-US" sz="2400" dirty="0">
                <a:solidFill>
                  <a:schemeClr val="accent3"/>
                </a:solidFill>
              </a:rPr>
              <a:t>/* least specific - won't be applied */</a:t>
            </a:r>
          </a:p>
          <a:p>
            <a:pPr marL="800100" lvl="1" indent="-342900">
              <a:buFont typeface="Arial" panose="020B0604020202020204" pitchFamily="34" charset="0"/>
              <a:buChar char="•"/>
            </a:pPr>
            <a:r>
              <a:rPr lang="en-US" sz="2400" dirty="0"/>
              <a:t>#yellow { color: yellow; }</a:t>
            </a:r>
            <a:r>
              <a:rPr lang="en-US" sz="2400" dirty="0">
                <a:solidFill>
                  <a:srgbClr val="92D050"/>
                </a:solidFill>
              </a:rPr>
              <a:t> /* most specific - this style will be applied */</a:t>
            </a:r>
          </a:p>
          <a:p>
            <a:pPr marL="800100" lvl="1" indent="-342900">
              <a:buFont typeface="Arial" panose="020B0604020202020204" pitchFamily="34" charset="0"/>
              <a:buChar char="•"/>
            </a:pPr>
            <a:r>
              <a:rPr lang="en-US" sz="2400" dirty="0"/>
              <a:t>.green { color: green; }    </a:t>
            </a:r>
            <a:r>
              <a:rPr lang="en-US" sz="2400" dirty="0">
                <a:solidFill>
                  <a:schemeClr val="accent3"/>
                </a:solidFill>
              </a:rPr>
              <a:t>/* in the middle - won't be applied */</a:t>
            </a:r>
          </a:p>
        </p:txBody>
      </p:sp>
    </p:spTree>
    <p:extLst>
      <p:ext uri="{BB962C8B-B14F-4D97-AF65-F5344CB8AC3E}">
        <p14:creationId xmlns:p14="http://schemas.microsoft.com/office/powerpoint/2010/main" val="3207724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B696-BFF0-433C-8774-BB3CDC7B1190}"/>
              </a:ext>
            </a:extLst>
          </p:cNvPr>
          <p:cNvSpPr>
            <a:spLocks noGrp="1"/>
          </p:cNvSpPr>
          <p:nvPr>
            <p:ph type="title"/>
          </p:nvPr>
        </p:nvSpPr>
        <p:spPr/>
        <p:txBody>
          <a:bodyPr/>
          <a:lstStyle/>
          <a:p>
            <a:r>
              <a:rPr lang="en-US" dirty="0"/>
              <a:t>CSS – Source Order</a:t>
            </a:r>
          </a:p>
        </p:txBody>
      </p:sp>
      <p:sp>
        <p:nvSpPr>
          <p:cNvPr id="3" name="Content Placeholder 2">
            <a:extLst>
              <a:ext uri="{FF2B5EF4-FFF2-40B4-BE49-F238E27FC236}">
                <a16:creationId xmlns:a16="http://schemas.microsoft.com/office/drawing/2014/main" id="{1CA535D2-5309-456B-BAF3-5C8640E74E7D}"/>
              </a:ext>
            </a:extLst>
          </p:cNvPr>
          <p:cNvSpPr>
            <a:spLocks noGrp="1"/>
          </p:cNvSpPr>
          <p:nvPr>
            <p:ph idx="1"/>
          </p:nvPr>
        </p:nvSpPr>
        <p:spPr>
          <a:xfrm>
            <a:off x="1066800" y="1905001"/>
            <a:ext cx="10058400" cy="4529666"/>
          </a:xfrm>
        </p:spPr>
        <p:txBody>
          <a:bodyPr anchor="ctr">
            <a:normAutofit/>
          </a:bodyPr>
          <a:lstStyle/>
          <a:p>
            <a:r>
              <a:rPr lang="en-US" sz="3200" dirty="0"/>
              <a:t>If two selectors have the same importance level and specificity, then the latter rule wins over earlier one. For example:</a:t>
            </a:r>
          </a:p>
          <a:p>
            <a:pPr lvl="1">
              <a:buFont typeface="Arial" panose="020B0604020202020204" pitchFamily="34" charset="0"/>
              <a:buChar char="•"/>
            </a:pPr>
            <a:r>
              <a:rPr lang="en-US" sz="2800" dirty="0"/>
              <a:t>div { color: blue; } </a:t>
            </a:r>
            <a:r>
              <a:rPr lang="en-US" sz="2800" dirty="0">
                <a:solidFill>
                  <a:schemeClr val="accent3"/>
                </a:solidFill>
              </a:rPr>
              <a:t>/* This comes first, will lose */</a:t>
            </a:r>
          </a:p>
          <a:p>
            <a:pPr lvl="1">
              <a:buFont typeface="Arial" panose="020B0604020202020204" pitchFamily="34" charset="0"/>
              <a:buChar char="•"/>
            </a:pPr>
            <a:r>
              <a:rPr lang="en-US" sz="2800" dirty="0"/>
              <a:t>div { color: red; } </a:t>
            </a:r>
            <a:r>
              <a:rPr lang="en-US" sz="2800" dirty="0">
                <a:solidFill>
                  <a:srgbClr val="92D050"/>
                </a:solidFill>
              </a:rPr>
              <a:t>/* comes last. This style is applied */</a:t>
            </a:r>
          </a:p>
          <a:p>
            <a:r>
              <a:rPr lang="en-US" sz="3200" dirty="0"/>
              <a:t>If you mix an external stylesheet with internal styling, the internal styling will win.</a:t>
            </a:r>
          </a:p>
        </p:txBody>
      </p:sp>
    </p:spTree>
    <p:extLst>
      <p:ext uri="{BB962C8B-B14F-4D97-AF65-F5344CB8AC3E}">
        <p14:creationId xmlns:p14="http://schemas.microsoft.com/office/powerpoint/2010/main" val="2033741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9B9BDD-2017-464D-90FD-8776753C764D}"/>
              </a:ext>
            </a:extLst>
          </p:cNvPr>
          <p:cNvPicPr>
            <a:picLocks noChangeAspect="1"/>
          </p:cNvPicPr>
          <p:nvPr/>
        </p:nvPicPr>
        <p:blipFill>
          <a:blip r:embed="rId2"/>
          <a:stretch>
            <a:fillRect/>
          </a:stretch>
        </p:blipFill>
        <p:spPr>
          <a:xfrm>
            <a:off x="250877" y="286603"/>
            <a:ext cx="5743832" cy="6413192"/>
          </a:xfrm>
          <a:prstGeom prst="rect">
            <a:avLst/>
          </a:prstGeom>
          <a:effectLst>
            <a:glow rad="50800">
              <a:schemeClr val="accent2"/>
            </a:glow>
          </a:effectLst>
        </p:spPr>
      </p:pic>
      <p:sp>
        <p:nvSpPr>
          <p:cNvPr id="2" name="Title 1">
            <a:extLst>
              <a:ext uri="{FF2B5EF4-FFF2-40B4-BE49-F238E27FC236}">
                <a16:creationId xmlns:a16="http://schemas.microsoft.com/office/drawing/2014/main" id="{B86CE7EC-F446-4F75-B70A-1A115DAFF333}"/>
              </a:ext>
            </a:extLst>
          </p:cNvPr>
          <p:cNvSpPr>
            <a:spLocks noGrp="1"/>
          </p:cNvSpPr>
          <p:nvPr>
            <p:ph type="title"/>
          </p:nvPr>
        </p:nvSpPr>
        <p:spPr>
          <a:xfrm>
            <a:off x="5994709" y="286603"/>
            <a:ext cx="5160970" cy="1450757"/>
          </a:xfrm>
        </p:spPr>
        <p:txBody>
          <a:bodyPr>
            <a:normAutofit fontScale="90000"/>
          </a:bodyPr>
          <a:lstStyle/>
          <a:p>
            <a:pPr algn="r"/>
            <a:r>
              <a:rPr lang="en-US" sz="4000" dirty="0"/>
              <a:t>CSS – </a:t>
            </a:r>
            <a:br>
              <a:rPr lang="en-US" sz="4000" dirty="0"/>
            </a:br>
            <a:r>
              <a:rPr lang="en-US" sz="4000" b="1" i="1" dirty="0"/>
              <a:t>Inherit</a:t>
            </a:r>
            <a:r>
              <a:rPr lang="en-US" sz="4000" dirty="0"/>
              <a:t> Keyword</a:t>
            </a:r>
            <a:br>
              <a:rPr lang="en-US" dirty="0"/>
            </a:br>
            <a:r>
              <a:rPr lang="en-US" sz="1600" dirty="0">
                <a:hlinkClick r:id="rId3"/>
              </a:rPr>
              <a:t>https://www.w3schools.com/cssref/css_inherit.asp</a:t>
            </a:r>
            <a:br>
              <a:rPr lang="en-US" sz="1600" dirty="0"/>
            </a:br>
            <a:r>
              <a:rPr lang="en-US" sz="1000" dirty="0">
                <a:hlinkClick r:id="rId4"/>
              </a:rPr>
              <a:t>https://developer.mozilla.org/en-US/docs/Learn/CSS/Building_blocks/Cascade_and_inheritance</a:t>
            </a:r>
            <a:endParaRPr lang="en-US" dirty="0"/>
          </a:p>
        </p:txBody>
      </p:sp>
      <p:sp>
        <p:nvSpPr>
          <p:cNvPr id="3" name="Content Placeholder 2">
            <a:extLst>
              <a:ext uri="{FF2B5EF4-FFF2-40B4-BE49-F238E27FC236}">
                <a16:creationId xmlns:a16="http://schemas.microsoft.com/office/drawing/2014/main" id="{27BF768E-968D-4679-9FD2-8302339A4E57}"/>
              </a:ext>
            </a:extLst>
          </p:cNvPr>
          <p:cNvSpPr>
            <a:spLocks noGrp="1"/>
          </p:cNvSpPr>
          <p:nvPr>
            <p:ph idx="1"/>
          </p:nvPr>
        </p:nvSpPr>
        <p:spPr>
          <a:xfrm>
            <a:off x="6197293" y="3270795"/>
            <a:ext cx="5743830" cy="3130005"/>
          </a:xfrm>
        </p:spPr>
        <p:txBody>
          <a:bodyPr anchor="ctr">
            <a:normAutofit fontScale="92500"/>
          </a:bodyPr>
          <a:lstStyle/>
          <a:p>
            <a:pPr marL="0" indent="0">
              <a:buNone/>
            </a:pPr>
            <a:r>
              <a:rPr lang="en-US" sz="2400" dirty="0"/>
              <a:t>The widths, margins, padding, and borders of elements do not automatically inherit styling from their parents. </a:t>
            </a:r>
          </a:p>
          <a:p>
            <a:pPr marL="0" indent="0">
              <a:buNone/>
            </a:pPr>
            <a:r>
              <a:rPr lang="en-US" sz="2400" dirty="0"/>
              <a:t>The </a:t>
            </a:r>
            <a:r>
              <a:rPr lang="en-US" sz="2400" b="1" i="1" dirty="0"/>
              <a:t>inherit</a:t>
            </a:r>
            <a:r>
              <a:rPr lang="en-US" sz="2400" dirty="0"/>
              <a:t> keyword specifies that a property shall </a:t>
            </a:r>
            <a:r>
              <a:rPr lang="en-US" sz="2400" b="1" i="1" dirty="0"/>
              <a:t>inherit</a:t>
            </a:r>
            <a:r>
              <a:rPr lang="en-US" sz="2400" dirty="0"/>
              <a:t> its value from its parent element.</a:t>
            </a:r>
          </a:p>
          <a:p>
            <a:pPr marL="0" indent="0">
              <a:buNone/>
            </a:pPr>
            <a:r>
              <a:rPr lang="en-US" sz="2400" dirty="0"/>
              <a:t>The </a:t>
            </a:r>
            <a:r>
              <a:rPr lang="en-US" sz="2400" b="1" i="1" dirty="0"/>
              <a:t>inherit</a:t>
            </a:r>
            <a:r>
              <a:rPr lang="en-US" sz="2400" dirty="0"/>
              <a:t> keyword can be used for </a:t>
            </a:r>
            <a:r>
              <a:rPr lang="en-US" sz="2400" u="sng" dirty="0"/>
              <a:t>any</a:t>
            </a:r>
            <a:r>
              <a:rPr lang="en-US" sz="2400" dirty="0"/>
              <a:t> CSS property, and on any HTML element.</a:t>
            </a:r>
          </a:p>
        </p:txBody>
      </p:sp>
      <p:pic>
        <p:nvPicPr>
          <p:cNvPr id="6" name="Picture 5">
            <a:extLst>
              <a:ext uri="{FF2B5EF4-FFF2-40B4-BE49-F238E27FC236}">
                <a16:creationId xmlns:a16="http://schemas.microsoft.com/office/drawing/2014/main" id="{486385BE-6515-4022-9A9B-FD6B8E885CFA}"/>
              </a:ext>
            </a:extLst>
          </p:cNvPr>
          <p:cNvPicPr>
            <a:picLocks noChangeAspect="1"/>
          </p:cNvPicPr>
          <p:nvPr/>
        </p:nvPicPr>
        <p:blipFill>
          <a:blip r:embed="rId5"/>
          <a:stretch>
            <a:fillRect/>
          </a:stretch>
        </p:blipFill>
        <p:spPr>
          <a:xfrm>
            <a:off x="3158379" y="2107185"/>
            <a:ext cx="7997300" cy="1163610"/>
          </a:xfrm>
          <a:prstGeom prst="rect">
            <a:avLst/>
          </a:prstGeom>
          <a:effectLst>
            <a:glow rad="50800">
              <a:schemeClr val="accent2"/>
            </a:glow>
          </a:effectLst>
        </p:spPr>
      </p:pic>
    </p:spTree>
    <p:extLst>
      <p:ext uri="{BB962C8B-B14F-4D97-AF65-F5344CB8AC3E}">
        <p14:creationId xmlns:p14="http://schemas.microsoft.com/office/powerpoint/2010/main" val="2241142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3B5F-7DF7-436D-B8DE-F98814C15EED}"/>
              </a:ext>
            </a:extLst>
          </p:cNvPr>
          <p:cNvSpPr>
            <a:spLocks noGrp="1"/>
          </p:cNvSpPr>
          <p:nvPr>
            <p:ph type="title"/>
          </p:nvPr>
        </p:nvSpPr>
        <p:spPr/>
        <p:txBody>
          <a:bodyPr>
            <a:normAutofit/>
          </a:bodyPr>
          <a:lstStyle/>
          <a:p>
            <a:r>
              <a:rPr lang="en-US" dirty="0"/>
              <a:t>CSS – display Property</a:t>
            </a:r>
            <a:br>
              <a:rPr lang="en-US" dirty="0"/>
            </a:br>
            <a:r>
              <a:rPr lang="en-US" sz="1400" dirty="0">
                <a:hlinkClick r:id="rId2"/>
              </a:rPr>
              <a:t>https://www.w3schools.com/cssref/pr_class_display.asp</a:t>
            </a:r>
            <a:endParaRPr lang="en-US" dirty="0"/>
          </a:p>
        </p:txBody>
      </p:sp>
      <p:sp>
        <p:nvSpPr>
          <p:cNvPr id="3" name="Content Placeholder 2">
            <a:extLst>
              <a:ext uri="{FF2B5EF4-FFF2-40B4-BE49-F238E27FC236}">
                <a16:creationId xmlns:a16="http://schemas.microsoft.com/office/drawing/2014/main" id="{B5C2C4EB-F724-44B4-A710-2E9ACEF8D870}"/>
              </a:ext>
            </a:extLst>
          </p:cNvPr>
          <p:cNvSpPr>
            <a:spLocks noGrp="1"/>
          </p:cNvSpPr>
          <p:nvPr>
            <p:ph idx="1"/>
          </p:nvPr>
        </p:nvSpPr>
        <p:spPr>
          <a:xfrm>
            <a:off x="1097280" y="1871135"/>
            <a:ext cx="10058400" cy="4326466"/>
          </a:xfrm>
        </p:spPr>
        <p:txBody>
          <a:bodyPr>
            <a:normAutofit/>
          </a:bodyPr>
          <a:lstStyle/>
          <a:p>
            <a:r>
              <a:rPr lang="en-US" sz="2400" dirty="0"/>
              <a:t>The </a:t>
            </a:r>
            <a:r>
              <a:rPr lang="en-US" sz="2400" b="1" i="1" dirty="0"/>
              <a:t>display </a:t>
            </a:r>
            <a:r>
              <a:rPr lang="en-US" sz="2400" dirty="0"/>
              <a:t>property defines the display type of an element. This overrides whatever default display values are defined for the property.</a:t>
            </a:r>
          </a:p>
          <a:p>
            <a:r>
              <a:rPr lang="en-US" sz="2400" dirty="0"/>
              <a:t>Note: you can also use the </a:t>
            </a:r>
            <a:r>
              <a:rPr lang="en-US" sz="2400" b="1" i="1" dirty="0"/>
              <a:t>visibility: hidden </a:t>
            </a:r>
            <a:r>
              <a:rPr lang="en-US" sz="2400" dirty="0"/>
              <a:t>property to hide an element. The difference is that </a:t>
            </a:r>
            <a:r>
              <a:rPr lang="en-US" sz="2400" b="1" i="1" dirty="0"/>
              <a:t>display: none </a:t>
            </a:r>
            <a:r>
              <a:rPr lang="en-US" sz="2400" dirty="0"/>
              <a:t>removes the element from the page completely whereas </a:t>
            </a:r>
            <a:r>
              <a:rPr lang="en-US" sz="2400" b="1" dirty="0"/>
              <a:t>visibility: hidden </a:t>
            </a:r>
            <a:r>
              <a:rPr lang="en-US" sz="2400" dirty="0"/>
              <a:t>means that the tag is allocated space on the page, but just isn't seen.</a:t>
            </a:r>
          </a:p>
          <a:p>
            <a:pPr lvl="1">
              <a:buFont typeface="Arial" panose="020B0604020202020204" pitchFamily="34" charset="0"/>
              <a:buChar char="•"/>
            </a:pPr>
            <a:r>
              <a:rPr lang="en-US" sz="2000" b="1" i="1" dirty="0"/>
              <a:t>inline</a:t>
            </a:r>
            <a:r>
              <a:rPr lang="en-US" sz="2000" dirty="0"/>
              <a:t> - display on the same line as other elements</a:t>
            </a:r>
          </a:p>
          <a:p>
            <a:pPr lvl="1">
              <a:buFont typeface="Arial" panose="020B0604020202020204" pitchFamily="34" charset="0"/>
              <a:buChar char="•"/>
            </a:pPr>
            <a:r>
              <a:rPr lang="en-US" sz="2000" b="1" i="1" dirty="0"/>
              <a:t>block</a:t>
            </a:r>
            <a:r>
              <a:rPr lang="en-US" sz="2000" dirty="0"/>
              <a:t> - start on a new line and</a:t>
            </a:r>
          </a:p>
          <a:p>
            <a:pPr lvl="1">
              <a:buFont typeface="Arial" panose="020B0604020202020204" pitchFamily="34" charset="0"/>
              <a:buChar char="•"/>
            </a:pPr>
            <a:r>
              <a:rPr lang="en-US" sz="2000" b="1" i="1" dirty="0"/>
              <a:t>flex</a:t>
            </a:r>
            <a:r>
              <a:rPr lang="en-US" sz="2000" dirty="0"/>
              <a:t> - make the element a flexbox</a:t>
            </a:r>
          </a:p>
          <a:p>
            <a:pPr lvl="1">
              <a:buFont typeface="Arial" panose="020B0604020202020204" pitchFamily="34" charset="0"/>
              <a:buChar char="•"/>
            </a:pPr>
            <a:r>
              <a:rPr lang="en-US" sz="2000" b="1" i="1" dirty="0"/>
              <a:t>none</a:t>
            </a:r>
            <a:r>
              <a:rPr lang="en-US" sz="2000" dirty="0"/>
              <a:t> - do not display the element at all</a:t>
            </a:r>
          </a:p>
        </p:txBody>
      </p:sp>
      <p:pic>
        <p:nvPicPr>
          <p:cNvPr id="4" name="Picture 3">
            <a:extLst>
              <a:ext uri="{FF2B5EF4-FFF2-40B4-BE49-F238E27FC236}">
                <a16:creationId xmlns:a16="http://schemas.microsoft.com/office/drawing/2014/main" id="{6E6D6D1B-03B0-4EDF-955E-F6939181EF84}"/>
              </a:ext>
            </a:extLst>
          </p:cNvPr>
          <p:cNvPicPr>
            <a:picLocks noChangeAspect="1"/>
          </p:cNvPicPr>
          <p:nvPr/>
        </p:nvPicPr>
        <p:blipFill>
          <a:blip r:embed="rId3"/>
          <a:stretch>
            <a:fillRect/>
          </a:stretch>
        </p:blipFill>
        <p:spPr>
          <a:xfrm>
            <a:off x="7145866" y="4603479"/>
            <a:ext cx="4610530" cy="1636454"/>
          </a:xfrm>
          <a:prstGeom prst="rect">
            <a:avLst/>
          </a:prstGeom>
          <a:effectLst>
            <a:glow rad="50800">
              <a:schemeClr val="accent2"/>
            </a:glow>
          </a:effectLst>
        </p:spPr>
      </p:pic>
    </p:spTree>
    <p:extLst>
      <p:ext uri="{BB962C8B-B14F-4D97-AF65-F5344CB8AC3E}">
        <p14:creationId xmlns:p14="http://schemas.microsoft.com/office/powerpoint/2010/main" val="77683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30A7-CE2A-40C6-B5EB-B66721489F6D}"/>
              </a:ext>
            </a:extLst>
          </p:cNvPr>
          <p:cNvSpPr>
            <a:spLocks noGrp="1"/>
          </p:cNvSpPr>
          <p:nvPr>
            <p:ph type="title"/>
          </p:nvPr>
        </p:nvSpPr>
        <p:spPr/>
        <p:txBody>
          <a:bodyPr/>
          <a:lstStyle/>
          <a:p>
            <a:r>
              <a:rPr lang="en-US" dirty="0"/>
              <a:t>CSS – Why use CSS?</a:t>
            </a:r>
          </a:p>
        </p:txBody>
      </p:sp>
      <p:sp>
        <p:nvSpPr>
          <p:cNvPr id="3" name="Content Placeholder 2">
            <a:extLst>
              <a:ext uri="{FF2B5EF4-FFF2-40B4-BE49-F238E27FC236}">
                <a16:creationId xmlns:a16="http://schemas.microsoft.com/office/drawing/2014/main" id="{741A8A7F-975C-4CB9-BEFB-CC5C9974544D}"/>
              </a:ext>
            </a:extLst>
          </p:cNvPr>
          <p:cNvSpPr>
            <a:spLocks noGrp="1"/>
          </p:cNvSpPr>
          <p:nvPr>
            <p:ph idx="1"/>
          </p:nvPr>
        </p:nvSpPr>
        <p:spPr>
          <a:xfrm>
            <a:off x="461639" y="1882588"/>
            <a:ext cx="6826667" cy="4558553"/>
          </a:xfrm>
        </p:spPr>
        <p:txBody>
          <a:bodyPr anchor="ctr">
            <a:normAutofit lnSpcReduction="10000"/>
          </a:bodyPr>
          <a:lstStyle/>
          <a:p>
            <a:pPr lvl="1">
              <a:buFont typeface="Arial" panose="020B0604020202020204" pitchFamily="34" charset="0"/>
              <a:buChar char="•"/>
            </a:pPr>
            <a:r>
              <a:rPr lang="en-US" sz="2800" b="1" i="1" dirty="0"/>
              <a:t>HTML</a:t>
            </a:r>
            <a:r>
              <a:rPr lang="en-US" sz="2800" dirty="0"/>
              <a:t> is not intended to be responsible for style and formatting. </a:t>
            </a:r>
          </a:p>
          <a:p>
            <a:pPr lvl="1">
              <a:buFont typeface="Arial" panose="020B0604020202020204" pitchFamily="34" charset="0"/>
              <a:buChar char="•"/>
            </a:pPr>
            <a:r>
              <a:rPr lang="en-US" sz="2800" dirty="0"/>
              <a:t>Style Formatting </a:t>
            </a:r>
            <a:r>
              <a:rPr lang="en-US" sz="2800" b="1" i="1" dirty="0"/>
              <a:t>tags</a:t>
            </a:r>
            <a:r>
              <a:rPr lang="en-US" sz="2800" dirty="0"/>
              <a:t> were added with HTML 3.2. </a:t>
            </a:r>
          </a:p>
          <a:p>
            <a:pPr lvl="1">
              <a:buFont typeface="Arial" panose="020B0604020202020204" pitchFamily="34" charset="0"/>
              <a:buChar char="•"/>
            </a:pPr>
            <a:r>
              <a:rPr lang="en-US" sz="2800" dirty="0"/>
              <a:t>Development of large websites became a laborious process with fonts and color information added to every page.</a:t>
            </a:r>
          </a:p>
          <a:p>
            <a:pPr lvl="1">
              <a:buFont typeface="Arial" panose="020B0604020202020204" pitchFamily="34" charset="0"/>
              <a:buChar char="•"/>
            </a:pPr>
            <a:r>
              <a:rPr lang="en-US" sz="2800" dirty="0"/>
              <a:t>The </a:t>
            </a:r>
            <a:r>
              <a:rPr lang="en-US" sz="2800" b="1" i="1" dirty="0"/>
              <a:t>World Wide Web Consortium (W3C)</a:t>
            </a:r>
            <a:r>
              <a:rPr lang="en-US" sz="2800" dirty="0"/>
              <a:t> created CSS to enable separation of concerns between structure and presentation of documents (HTML + CSS).</a:t>
            </a:r>
          </a:p>
        </p:txBody>
      </p:sp>
      <p:pic>
        <p:nvPicPr>
          <p:cNvPr id="1028" name="Picture 4" descr="Frustrated Coder">
            <a:extLst>
              <a:ext uri="{FF2B5EF4-FFF2-40B4-BE49-F238E27FC236}">
                <a16:creationId xmlns:a16="http://schemas.microsoft.com/office/drawing/2014/main" id="{0501C191-460C-473B-BDC6-3D2BF265D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637" y="340391"/>
            <a:ext cx="4195482" cy="629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08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A582-557F-44BF-91CF-FF3870FE645F}"/>
              </a:ext>
            </a:extLst>
          </p:cNvPr>
          <p:cNvSpPr>
            <a:spLocks noGrp="1"/>
          </p:cNvSpPr>
          <p:nvPr>
            <p:ph type="title"/>
          </p:nvPr>
        </p:nvSpPr>
        <p:spPr/>
        <p:txBody>
          <a:bodyPr>
            <a:normAutofit/>
          </a:bodyPr>
          <a:lstStyle/>
          <a:p>
            <a:r>
              <a:rPr lang="en-US" dirty="0"/>
              <a:t>CSS – </a:t>
            </a:r>
            <a:r>
              <a:rPr lang="en-US" b="1" i="1" dirty="0"/>
              <a:t>position</a:t>
            </a:r>
            <a:r>
              <a:rPr lang="en-US" dirty="0"/>
              <a:t> Property</a:t>
            </a:r>
            <a:br>
              <a:rPr lang="en-US" dirty="0"/>
            </a:br>
            <a:r>
              <a:rPr lang="en-US" sz="1400" dirty="0">
                <a:hlinkClick r:id="rId2"/>
              </a:rPr>
              <a:t>https://www.w3schools.com/cssref/pr_class_position.asp</a:t>
            </a:r>
            <a:endParaRPr lang="en-US" dirty="0"/>
          </a:p>
        </p:txBody>
      </p:sp>
      <p:sp>
        <p:nvSpPr>
          <p:cNvPr id="3" name="Content Placeholder 2">
            <a:extLst>
              <a:ext uri="{FF2B5EF4-FFF2-40B4-BE49-F238E27FC236}">
                <a16:creationId xmlns:a16="http://schemas.microsoft.com/office/drawing/2014/main" id="{547771DF-CB27-48B6-B25E-937FB48FA667}"/>
              </a:ext>
            </a:extLst>
          </p:cNvPr>
          <p:cNvSpPr>
            <a:spLocks noGrp="1"/>
          </p:cNvSpPr>
          <p:nvPr>
            <p:ph idx="1"/>
          </p:nvPr>
        </p:nvSpPr>
        <p:spPr>
          <a:xfrm>
            <a:off x="1097280" y="1905002"/>
            <a:ext cx="10058400" cy="4546598"/>
          </a:xfrm>
        </p:spPr>
        <p:txBody>
          <a:bodyPr>
            <a:normAutofit fontScale="92500" lnSpcReduction="20000"/>
          </a:bodyPr>
          <a:lstStyle/>
          <a:p>
            <a:r>
              <a:rPr lang="en-US" sz="2400" dirty="0"/>
              <a:t>The </a:t>
            </a:r>
            <a:r>
              <a:rPr lang="en-US" sz="2400" b="1" i="1" dirty="0"/>
              <a:t>position</a:t>
            </a:r>
            <a:r>
              <a:rPr lang="en-US" sz="2400" dirty="0"/>
              <a:t> property specifies the type of positioning method used for an element.</a:t>
            </a:r>
          </a:p>
          <a:p>
            <a:r>
              <a:rPr lang="en-US" sz="2400" dirty="0"/>
              <a:t>The position property is an important property related to layout on a webpage. It governs the flow of elements. You can take elements out of the normal flow of the page to appear where you want.</a:t>
            </a:r>
          </a:p>
          <a:p>
            <a:r>
              <a:rPr lang="en-US" sz="2400" dirty="0"/>
              <a:t>Here are some position property values you should know:</a:t>
            </a:r>
          </a:p>
          <a:p>
            <a:pPr lvl="1">
              <a:buFont typeface="Arial" panose="020B0604020202020204" pitchFamily="34" charset="0"/>
              <a:buChar char="•"/>
            </a:pPr>
            <a:r>
              <a:rPr lang="en-US" sz="2000" b="1" i="1" dirty="0"/>
              <a:t>static</a:t>
            </a:r>
            <a:r>
              <a:rPr lang="en-US" sz="2000" dirty="0"/>
              <a:t> – (default) the element is placed in the normal document flow</a:t>
            </a:r>
          </a:p>
          <a:p>
            <a:pPr lvl="1">
              <a:buFont typeface="Arial" panose="020B0604020202020204" pitchFamily="34" charset="0"/>
              <a:buChar char="•"/>
            </a:pPr>
            <a:r>
              <a:rPr lang="en-US" sz="2000" b="1" i="1" dirty="0"/>
              <a:t>relative</a:t>
            </a:r>
            <a:r>
              <a:rPr lang="en-US" sz="2000" dirty="0"/>
              <a:t> - the element occurs in its normal place, but can be moved around with </a:t>
            </a:r>
            <a:r>
              <a:rPr lang="en-US" sz="2000" b="1" i="1" dirty="0"/>
              <a:t>top</a:t>
            </a:r>
            <a:r>
              <a:rPr lang="en-US" sz="2000" dirty="0"/>
              <a:t>, </a:t>
            </a:r>
            <a:r>
              <a:rPr lang="en-US" sz="2000" b="1" i="1" dirty="0"/>
              <a:t>bottom</a:t>
            </a:r>
            <a:r>
              <a:rPr lang="en-US" sz="2000" dirty="0"/>
              <a:t>, </a:t>
            </a:r>
            <a:r>
              <a:rPr lang="en-US" sz="2000" b="1" i="1" dirty="0"/>
              <a:t>left</a:t>
            </a:r>
            <a:r>
              <a:rPr lang="en-US" sz="2000" dirty="0"/>
              <a:t>, and </a:t>
            </a:r>
            <a:r>
              <a:rPr lang="en-US" sz="2000" b="1" i="1" dirty="0"/>
              <a:t>right</a:t>
            </a:r>
            <a:r>
              <a:rPr lang="en-US" sz="2000" dirty="0"/>
              <a:t> properties</a:t>
            </a:r>
          </a:p>
          <a:p>
            <a:pPr lvl="1">
              <a:buFont typeface="Arial" panose="020B0604020202020204" pitchFamily="34" charset="0"/>
              <a:buChar char="•"/>
            </a:pPr>
            <a:r>
              <a:rPr lang="en-US" sz="2000" b="1" i="1" dirty="0"/>
              <a:t>absolute</a:t>
            </a:r>
            <a:r>
              <a:rPr lang="en-US" sz="2000" dirty="0"/>
              <a:t> - removes the element from the normal flow of the document, fixes it in place relative to the html element or nearest positioned ancestor</a:t>
            </a:r>
          </a:p>
          <a:p>
            <a:pPr lvl="1">
              <a:buFont typeface="Arial" panose="020B0604020202020204" pitchFamily="34" charset="0"/>
              <a:buChar char="•"/>
            </a:pPr>
            <a:r>
              <a:rPr lang="en-US" sz="2000" b="1" i="1" dirty="0"/>
              <a:t>fixed</a:t>
            </a:r>
            <a:r>
              <a:rPr lang="en-US" sz="2000" dirty="0"/>
              <a:t> - fixes element in place relative to browser window.</a:t>
            </a:r>
          </a:p>
          <a:p>
            <a:pPr lvl="1">
              <a:buFont typeface="Arial" panose="020B0604020202020204" pitchFamily="34" charset="0"/>
              <a:buChar char="•"/>
            </a:pPr>
            <a:r>
              <a:rPr lang="en-US" sz="2000" b="1" i="1" dirty="0"/>
              <a:t>sticky</a:t>
            </a:r>
            <a:r>
              <a:rPr lang="en-US" sz="2000" dirty="0"/>
              <a:t> - hybrid between </a:t>
            </a:r>
            <a:r>
              <a:rPr lang="en-US" sz="2000" b="1" i="1" dirty="0"/>
              <a:t>relative</a:t>
            </a:r>
            <a:r>
              <a:rPr lang="en-US" sz="2000" dirty="0"/>
              <a:t> and </a:t>
            </a:r>
            <a:r>
              <a:rPr lang="en-US" sz="2000" b="1" i="1" dirty="0"/>
              <a:t>fixed</a:t>
            </a:r>
            <a:r>
              <a:rPr lang="en-US" sz="2000" dirty="0"/>
              <a:t>, allowing relative positioning until scrolled to a ‘threshold’ point</a:t>
            </a:r>
          </a:p>
        </p:txBody>
      </p:sp>
    </p:spTree>
    <p:extLst>
      <p:ext uri="{BB962C8B-B14F-4D97-AF65-F5344CB8AC3E}">
        <p14:creationId xmlns:p14="http://schemas.microsoft.com/office/powerpoint/2010/main" val="2537180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23636E-A93D-4F55-B32B-B51CF04611D7}"/>
              </a:ext>
            </a:extLst>
          </p:cNvPr>
          <p:cNvPicPr>
            <a:picLocks noChangeAspect="1"/>
          </p:cNvPicPr>
          <p:nvPr/>
        </p:nvPicPr>
        <p:blipFill>
          <a:blip r:embed="rId2"/>
          <a:stretch>
            <a:fillRect/>
          </a:stretch>
        </p:blipFill>
        <p:spPr>
          <a:xfrm>
            <a:off x="131088" y="464212"/>
            <a:ext cx="8725046" cy="6259585"/>
          </a:xfrm>
          <a:prstGeom prst="rect">
            <a:avLst/>
          </a:prstGeom>
          <a:effectLst>
            <a:glow rad="50800">
              <a:schemeClr val="accent2"/>
            </a:glow>
          </a:effectLst>
        </p:spPr>
      </p:pic>
      <p:sp>
        <p:nvSpPr>
          <p:cNvPr id="2" name="Title 1">
            <a:extLst>
              <a:ext uri="{FF2B5EF4-FFF2-40B4-BE49-F238E27FC236}">
                <a16:creationId xmlns:a16="http://schemas.microsoft.com/office/drawing/2014/main" id="{43BEA582-557F-44BF-91CF-FF3870FE645F}"/>
              </a:ext>
            </a:extLst>
          </p:cNvPr>
          <p:cNvSpPr>
            <a:spLocks noGrp="1"/>
          </p:cNvSpPr>
          <p:nvPr>
            <p:ph type="title"/>
          </p:nvPr>
        </p:nvSpPr>
        <p:spPr>
          <a:xfrm>
            <a:off x="2430634" y="584200"/>
            <a:ext cx="8725046" cy="1153160"/>
          </a:xfrm>
          <a:solidFill>
            <a:schemeClr val="bg1"/>
          </a:solidFill>
        </p:spPr>
        <p:txBody>
          <a:bodyPr>
            <a:normAutofit fontScale="90000"/>
          </a:bodyPr>
          <a:lstStyle/>
          <a:p>
            <a:pPr algn="r"/>
            <a:r>
              <a:rPr lang="en-US" dirty="0"/>
              <a:t>CSS – </a:t>
            </a:r>
            <a:r>
              <a:rPr lang="en-US" b="1" i="1" dirty="0"/>
              <a:t>position</a:t>
            </a:r>
            <a:r>
              <a:rPr lang="en-US" dirty="0"/>
              <a:t> Property example</a:t>
            </a:r>
            <a:br>
              <a:rPr lang="en-US" dirty="0"/>
            </a:br>
            <a:r>
              <a:rPr lang="en-US" sz="1400" dirty="0">
                <a:hlinkClick r:id="rId3"/>
              </a:rPr>
              <a:t>https://www.w3schools.com/cssref/pr_class_position.asp</a:t>
            </a:r>
            <a:endParaRPr lang="en-US" dirty="0"/>
          </a:p>
        </p:txBody>
      </p:sp>
      <p:pic>
        <p:nvPicPr>
          <p:cNvPr id="8" name="Picture 7">
            <a:extLst>
              <a:ext uri="{FF2B5EF4-FFF2-40B4-BE49-F238E27FC236}">
                <a16:creationId xmlns:a16="http://schemas.microsoft.com/office/drawing/2014/main" id="{59C1E72A-4941-437E-9D26-9311F77F8917}"/>
              </a:ext>
            </a:extLst>
          </p:cNvPr>
          <p:cNvPicPr>
            <a:picLocks noChangeAspect="1"/>
          </p:cNvPicPr>
          <p:nvPr/>
        </p:nvPicPr>
        <p:blipFill>
          <a:blip r:embed="rId4"/>
          <a:stretch>
            <a:fillRect/>
          </a:stretch>
        </p:blipFill>
        <p:spPr>
          <a:xfrm>
            <a:off x="4399277" y="1898036"/>
            <a:ext cx="6756402" cy="2432618"/>
          </a:xfrm>
          <a:prstGeom prst="rect">
            <a:avLst/>
          </a:prstGeom>
          <a:effectLst>
            <a:glow rad="50800">
              <a:schemeClr val="accent2"/>
            </a:glow>
          </a:effectLst>
        </p:spPr>
      </p:pic>
    </p:spTree>
    <p:extLst>
      <p:ext uri="{BB962C8B-B14F-4D97-AF65-F5344CB8AC3E}">
        <p14:creationId xmlns:p14="http://schemas.microsoft.com/office/powerpoint/2010/main" val="430066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C777-159D-489C-8259-07A7C1338DF9}"/>
              </a:ext>
            </a:extLst>
          </p:cNvPr>
          <p:cNvSpPr>
            <a:spLocks noGrp="1"/>
          </p:cNvSpPr>
          <p:nvPr>
            <p:ph type="title"/>
          </p:nvPr>
        </p:nvSpPr>
        <p:spPr/>
        <p:txBody>
          <a:bodyPr/>
          <a:lstStyle/>
          <a:p>
            <a:r>
              <a:rPr lang="en-US" dirty="0"/>
              <a:t>CSS - Responsive Web Design</a:t>
            </a:r>
          </a:p>
        </p:txBody>
      </p:sp>
      <p:sp>
        <p:nvSpPr>
          <p:cNvPr id="3" name="Content Placeholder 2">
            <a:extLst>
              <a:ext uri="{FF2B5EF4-FFF2-40B4-BE49-F238E27FC236}">
                <a16:creationId xmlns:a16="http://schemas.microsoft.com/office/drawing/2014/main" id="{BC88125E-D20D-4704-970A-ABFCD3839179}"/>
              </a:ext>
            </a:extLst>
          </p:cNvPr>
          <p:cNvSpPr>
            <a:spLocks noGrp="1"/>
          </p:cNvSpPr>
          <p:nvPr>
            <p:ph idx="1"/>
          </p:nvPr>
        </p:nvSpPr>
        <p:spPr>
          <a:xfrm>
            <a:off x="1097280" y="1905001"/>
            <a:ext cx="10058400" cy="4461932"/>
          </a:xfrm>
        </p:spPr>
        <p:txBody>
          <a:bodyPr>
            <a:normAutofit/>
          </a:bodyPr>
          <a:lstStyle/>
          <a:p>
            <a:r>
              <a:rPr lang="en-US" sz="2400" dirty="0"/>
              <a:t>Responsive Web Design is a way of designing web pages so that they render well on any window, screen, or device size. RWD has become increasingly important due to the share of internet traffic conducted from mobile phones and devices.</a:t>
            </a:r>
          </a:p>
          <a:p>
            <a:r>
              <a:rPr lang="en-US" sz="2400" dirty="0"/>
              <a:t>There are a few ways to design web pages to change based on the size of the screen.</a:t>
            </a:r>
          </a:p>
          <a:p>
            <a:pPr lvl="1">
              <a:buFont typeface="Arial" panose="020B0604020202020204" pitchFamily="34" charset="0"/>
              <a:buChar char="•"/>
            </a:pPr>
            <a:r>
              <a:rPr lang="en-US" sz="2000" u="sng" dirty="0"/>
              <a:t>Use fluid grid systems </a:t>
            </a:r>
            <a:r>
              <a:rPr lang="en-US" sz="2000" dirty="0"/>
              <a:t>- make your element containers sized with </a:t>
            </a:r>
            <a:r>
              <a:rPr lang="en-US" sz="2000" b="1" i="1" dirty="0"/>
              <a:t>relative</a:t>
            </a:r>
            <a:r>
              <a:rPr lang="en-US" sz="2000" dirty="0"/>
              <a:t> units like percentages instead of absolute units</a:t>
            </a:r>
          </a:p>
          <a:p>
            <a:pPr lvl="1">
              <a:buFont typeface="Arial" panose="020B0604020202020204" pitchFamily="34" charset="0"/>
              <a:buChar char="•"/>
            </a:pPr>
            <a:r>
              <a:rPr lang="en-US" sz="2000" u="sng" dirty="0"/>
              <a:t>Use flexible images </a:t>
            </a:r>
            <a:r>
              <a:rPr lang="en-US" sz="2000" dirty="0"/>
              <a:t>which are also sized relatively to prevent rendering outside their container</a:t>
            </a:r>
          </a:p>
          <a:p>
            <a:pPr lvl="1">
              <a:buFont typeface="Arial" panose="020B0604020202020204" pitchFamily="34" charset="0"/>
              <a:buChar char="•"/>
            </a:pPr>
            <a:r>
              <a:rPr lang="en-US" sz="2000" u="sng" dirty="0"/>
              <a:t>Use media queries </a:t>
            </a:r>
            <a:r>
              <a:rPr lang="en-US" sz="2000" dirty="0"/>
              <a:t>to change CSS based on the window size</a:t>
            </a:r>
          </a:p>
        </p:txBody>
      </p:sp>
    </p:spTree>
    <p:extLst>
      <p:ext uri="{BB962C8B-B14F-4D97-AF65-F5344CB8AC3E}">
        <p14:creationId xmlns:p14="http://schemas.microsoft.com/office/powerpoint/2010/main" val="1975521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D1AD-9929-4B96-AF03-656D86DFE404}"/>
              </a:ext>
            </a:extLst>
          </p:cNvPr>
          <p:cNvSpPr>
            <a:spLocks noGrp="1"/>
          </p:cNvSpPr>
          <p:nvPr>
            <p:ph type="title"/>
          </p:nvPr>
        </p:nvSpPr>
        <p:spPr/>
        <p:txBody>
          <a:bodyPr>
            <a:normAutofit/>
          </a:bodyPr>
          <a:lstStyle/>
          <a:p>
            <a:r>
              <a:rPr lang="en-US" dirty="0"/>
              <a:t>CSS - Media Queries</a:t>
            </a:r>
            <a:br>
              <a:rPr lang="en-US" dirty="0"/>
            </a:br>
            <a:r>
              <a:rPr lang="en-US" sz="1400" dirty="0">
                <a:hlinkClick r:id="rId2"/>
              </a:rPr>
              <a:t>https://en.wikipedia.org/wiki/Media_queries</a:t>
            </a:r>
            <a:endParaRPr lang="en-US" dirty="0"/>
          </a:p>
        </p:txBody>
      </p:sp>
      <p:sp>
        <p:nvSpPr>
          <p:cNvPr id="4" name="Rectangle 1">
            <a:extLst>
              <a:ext uri="{FF2B5EF4-FFF2-40B4-BE49-F238E27FC236}">
                <a16:creationId xmlns:a16="http://schemas.microsoft.com/office/drawing/2014/main" id="{0D0DD051-6A27-41EC-9ECB-96A8838A627D}"/>
              </a:ext>
            </a:extLst>
          </p:cNvPr>
          <p:cNvSpPr>
            <a:spLocks noGrp="1" noChangeArrowheads="1"/>
          </p:cNvSpPr>
          <p:nvPr>
            <p:ph idx="1"/>
          </p:nvPr>
        </p:nvSpPr>
        <p:spPr bwMode="auto">
          <a:xfrm>
            <a:off x="1066800" y="1945801"/>
            <a:ext cx="10058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1" u="none" strike="noStrike" cap="none" normalizeH="0" baseline="0" dirty="0">
                <a:ln>
                  <a:noFill/>
                </a:ln>
                <a:solidFill>
                  <a:srgbClr val="000000"/>
                </a:solidFill>
                <a:effectLst/>
                <a:latin typeface="Helvetica" panose="020B0604020202020204" pitchFamily="34" charset="0"/>
              </a:rPr>
              <a:t>Media queries </a:t>
            </a:r>
            <a:r>
              <a:rPr kumimoji="0" lang="en-US" altLang="en-US" sz="2400" b="0" i="0" u="none" strike="noStrike" cap="none" normalizeH="0" baseline="0" dirty="0">
                <a:ln>
                  <a:noFill/>
                </a:ln>
                <a:solidFill>
                  <a:srgbClr val="000000"/>
                </a:solidFill>
                <a:effectLst/>
                <a:latin typeface="Helvetica" panose="020B0604020202020204" pitchFamily="34" charset="0"/>
              </a:rPr>
              <a:t>are a way of adapting the display of CSS for different screen sizes. They can be used to respond to different media types and features. An example of the syntax is shown below:</a:t>
            </a:r>
          </a:p>
        </p:txBody>
      </p:sp>
      <p:pic>
        <p:nvPicPr>
          <p:cNvPr id="5" name="Picture 4">
            <a:extLst>
              <a:ext uri="{FF2B5EF4-FFF2-40B4-BE49-F238E27FC236}">
                <a16:creationId xmlns:a16="http://schemas.microsoft.com/office/drawing/2014/main" id="{36C6E329-3687-4E9F-9129-C521CDCEB287}"/>
              </a:ext>
            </a:extLst>
          </p:cNvPr>
          <p:cNvPicPr>
            <a:picLocks noChangeAspect="1"/>
          </p:cNvPicPr>
          <p:nvPr/>
        </p:nvPicPr>
        <p:blipFill>
          <a:blip r:embed="rId3"/>
          <a:stretch>
            <a:fillRect/>
          </a:stretch>
        </p:blipFill>
        <p:spPr>
          <a:xfrm>
            <a:off x="3137095" y="3146130"/>
            <a:ext cx="8890781" cy="3551911"/>
          </a:xfrm>
          <a:prstGeom prst="rect">
            <a:avLst/>
          </a:prstGeom>
          <a:ln w="25400">
            <a:solidFill>
              <a:schemeClr val="accent2"/>
            </a:solidFill>
          </a:ln>
        </p:spPr>
      </p:pic>
      <p:sp>
        <p:nvSpPr>
          <p:cNvPr id="6" name="Rectangle 5">
            <a:extLst>
              <a:ext uri="{FF2B5EF4-FFF2-40B4-BE49-F238E27FC236}">
                <a16:creationId xmlns:a16="http://schemas.microsoft.com/office/drawing/2014/main" id="{D1D51940-7CE5-4507-8CCF-D5BA6DC31350}"/>
              </a:ext>
            </a:extLst>
          </p:cNvPr>
          <p:cNvSpPr/>
          <p:nvPr/>
        </p:nvSpPr>
        <p:spPr>
          <a:xfrm>
            <a:off x="164124" y="3169495"/>
            <a:ext cx="2972972" cy="3170099"/>
          </a:xfrm>
          <a:prstGeom prst="rect">
            <a:avLst/>
          </a:prstGeom>
        </p:spPr>
        <p:txBody>
          <a:bodyPr wrap="square" anchor="ctr">
            <a:spAutoFit/>
          </a:bodyPr>
          <a:lstStyle/>
          <a:p>
            <a:pPr algn="r"/>
            <a:r>
              <a:rPr lang="en-US" sz="2000" dirty="0"/>
              <a:t>A media type can be declared in the </a:t>
            </a:r>
            <a:r>
              <a:rPr lang="en-US" sz="2000" b="1" i="1" dirty="0"/>
              <a:t>head</a:t>
            </a:r>
            <a:r>
              <a:rPr lang="en-US" sz="2000" dirty="0"/>
              <a:t> of an HTML document using the "</a:t>
            </a:r>
            <a:r>
              <a:rPr lang="en-US" sz="2000" b="1" i="1" dirty="0"/>
              <a:t>media</a:t>
            </a:r>
            <a:r>
              <a:rPr lang="en-US" sz="2000" dirty="0"/>
              <a:t>" attribute inside of a </a:t>
            </a:r>
            <a:r>
              <a:rPr lang="en-US" sz="2000" b="1" i="1" dirty="0"/>
              <a:t>&lt;link&gt; </a:t>
            </a:r>
            <a:r>
              <a:rPr lang="en-US" sz="2000" dirty="0"/>
              <a:t>element. The value of the "media" attribute specifies on what device the linked document will be displayed</a:t>
            </a:r>
          </a:p>
        </p:txBody>
      </p:sp>
    </p:spTree>
    <p:extLst>
      <p:ext uri="{BB962C8B-B14F-4D97-AF65-F5344CB8AC3E}">
        <p14:creationId xmlns:p14="http://schemas.microsoft.com/office/powerpoint/2010/main" val="188505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918D-C390-4B96-94BA-A5C084F32BA8}"/>
              </a:ext>
            </a:extLst>
          </p:cNvPr>
          <p:cNvSpPr>
            <a:spLocks noGrp="1"/>
          </p:cNvSpPr>
          <p:nvPr>
            <p:ph type="title"/>
          </p:nvPr>
        </p:nvSpPr>
        <p:spPr/>
        <p:txBody>
          <a:bodyPr/>
          <a:lstStyle/>
          <a:p>
            <a:r>
              <a:rPr lang="en-US" dirty="0"/>
              <a:t>CSS – ‘at-rules’</a:t>
            </a:r>
          </a:p>
        </p:txBody>
      </p:sp>
      <p:sp>
        <p:nvSpPr>
          <p:cNvPr id="3" name="Content Placeholder 2">
            <a:extLst>
              <a:ext uri="{FF2B5EF4-FFF2-40B4-BE49-F238E27FC236}">
                <a16:creationId xmlns:a16="http://schemas.microsoft.com/office/drawing/2014/main" id="{F43CB3C4-57CC-4D93-8F6F-71CC4BFDF7B7}"/>
              </a:ext>
            </a:extLst>
          </p:cNvPr>
          <p:cNvSpPr>
            <a:spLocks noGrp="1"/>
          </p:cNvSpPr>
          <p:nvPr>
            <p:ph idx="1"/>
          </p:nvPr>
        </p:nvSpPr>
        <p:spPr>
          <a:xfrm>
            <a:off x="825499" y="1892301"/>
            <a:ext cx="10330181" cy="2806699"/>
          </a:xfrm>
        </p:spPr>
        <p:txBody>
          <a:bodyPr>
            <a:normAutofit/>
          </a:bodyPr>
          <a:lstStyle/>
          <a:p>
            <a:r>
              <a:rPr lang="en-US" sz="3200" dirty="0"/>
              <a:t>A </a:t>
            </a:r>
            <a:r>
              <a:rPr lang="en-US" sz="3200" b="1" i="1" dirty="0"/>
              <a:t>media query </a:t>
            </a:r>
            <a:r>
              <a:rPr lang="en-US" sz="3200" dirty="0"/>
              <a:t>is one type of </a:t>
            </a:r>
            <a:r>
              <a:rPr lang="en-US" sz="3200" b="1" i="1" dirty="0"/>
              <a:t>@rule</a:t>
            </a:r>
            <a:r>
              <a:rPr lang="en-US" sz="3200" dirty="0"/>
              <a:t>. These tell CSS what to do in some way. The most important ones are:</a:t>
            </a:r>
          </a:p>
          <a:p>
            <a:pPr lvl="1">
              <a:buFont typeface="Arial" panose="020B0604020202020204" pitchFamily="34" charset="0"/>
              <a:buChar char="•"/>
            </a:pPr>
            <a:r>
              <a:rPr lang="en-US" sz="2800" b="1" i="1" dirty="0"/>
              <a:t>@media </a:t>
            </a:r>
            <a:r>
              <a:rPr lang="en-US" sz="2800" dirty="0"/>
              <a:t>- used for media queries</a:t>
            </a:r>
          </a:p>
          <a:p>
            <a:pPr lvl="1">
              <a:buFont typeface="Arial" panose="020B0604020202020204" pitchFamily="34" charset="0"/>
              <a:buChar char="•"/>
            </a:pPr>
            <a:r>
              <a:rPr lang="en-US" sz="2800" b="1" i="1" dirty="0"/>
              <a:t>@font-face </a:t>
            </a:r>
            <a:r>
              <a:rPr lang="en-US" sz="2800" dirty="0"/>
              <a:t>- used for defining a custom font</a:t>
            </a:r>
          </a:p>
          <a:p>
            <a:pPr lvl="1">
              <a:buFont typeface="Arial" panose="020B0604020202020204" pitchFamily="34" charset="0"/>
              <a:buChar char="•"/>
            </a:pPr>
            <a:r>
              <a:rPr lang="en-US" sz="2800" b="1" i="1" dirty="0"/>
              <a:t>@keyframes </a:t>
            </a:r>
            <a:r>
              <a:rPr lang="en-US" sz="2800" dirty="0"/>
              <a:t>- used for animations in CSS</a:t>
            </a:r>
          </a:p>
        </p:txBody>
      </p:sp>
      <p:pic>
        <p:nvPicPr>
          <p:cNvPr id="4" name="Picture 3">
            <a:extLst>
              <a:ext uri="{FF2B5EF4-FFF2-40B4-BE49-F238E27FC236}">
                <a16:creationId xmlns:a16="http://schemas.microsoft.com/office/drawing/2014/main" id="{F71E0C4A-CF34-4545-9214-A0EC35234C87}"/>
              </a:ext>
            </a:extLst>
          </p:cNvPr>
          <p:cNvPicPr>
            <a:picLocks noChangeAspect="1"/>
          </p:cNvPicPr>
          <p:nvPr/>
        </p:nvPicPr>
        <p:blipFill>
          <a:blip r:embed="rId2"/>
          <a:stretch>
            <a:fillRect/>
          </a:stretch>
        </p:blipFill>
        <p:spPr>
          <a:xfrm>
            <a:off x="1702842" y="4853941"/>
            <a:ext cx="9092157" cy="1849896"/>
          </a:xfrm>
          <a:prstGeom prst="rect">
            <a:avLst/>
          </a:prstGeom>
        </p:spPr>
      </p:pic>
    </p:spTree>
    <p:extLst>
      <p:ext uri="{BB962C8B-B14F-4D97-AF65-F5344CB8AC3E}">
        <p14:creationId xmlns:p14="http://schemas.microsoft.com/office/powerpoint/2010/main" val="1413876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3C4B-93D8-49F9-85B1-219E9F9BC22D}"/>
              </a:ext>
            </a:extLst>
          </p:cNvPr>
          <p:cNvSpPr>
            <a:spLocks noGrp="1"/>
          </p:cNvSpPr>
          <p:nvPr>
            <p:ph type="title"/>
          </p:nvPr>
        </p:nvSpPr>
        <p:spPr/>
        <p:txBody>
          <a:bodyPr>
            <a:normAutofit/>
          </a:bodyPr>
          <a:lstStyle/>
          <a:p>
            <a:r>
              <a:rPr lang="en-US" dirty="0"/>
              <a:t>CSS3</a:t>
            </a:r>
            <a:br>
              <a:rPr lang="en-US" dirty="0"/>
            </a:br>
            <a:r>
              <a:rPr lang="en-US" sz="1400" dirty="0">
                <a:hlinkClick r:id="rId2"/>
              </a:rPr>
              <a:t>https://developer.mozilla.org/en-US/docs/Archive/CSS3</a:t>
            </a:r>
            <a:br>
              <a:rPr lang="en-US" sz="1400" dirty="0"/>
            </a:br>
            <a:r>
              <a:rPr lang="en-US" sz="1400" dirty="0">
                <a:hlinkClick r:id="rId3"/>
              </a:rPr>
              <a:t>https://makeawebsitehub.com/css3-mega-cheat-sheet/</a:t>
            </a:r>
            <a:endParaRPr lang="en-US" dirty="0"/>
          </a:p>
        </p:txBody>
      </p:sp>
      <p:sp>
        <p:nvSpPr>
          <p:cNvPr id="3" name="Content Placeholder 2">
            <a:extLst>
              <a:ext uri="{FF2B5EF4-FFF2-40B4-BE49-F238E27FC236}">
                <a16:creationId xmlns:a16="http://schemas.microsoft.com/office/drawing/2014/main" id="{0E1F0495-6D46-4249-8D35-3B39085451E3}"/>
              </a:ext>
            </a:extLst>
          </p:cNvPr>
          <p:cNvSpPr>
            <a:spLocks noGrp="1"/>
          </p:cNvSpPr>
          <p:nvPr>
            <p:ph idx="1"/>
          </p:nvPr>
        </p:nvSpPr>
        <p:spPr>
          <a:xfrm>
            <a:off x="1097280" y="1859627"/>
            <a:ext cx="10058400" cy="4514540"/>
          </a:xfrm>
        </p:spPr>
        <p:txBody>
          <a:bodyPr>
            <a:normAutofit fontScale="92500"/>
          </a:bodyPr>
          <a:lstStyle/>
          <a:p>
            <a:r>
              <a:rPr lang="en-US" sz="2400" dirty="0"/>
              <a:t>CSS Level 2 needed 9 years to reach the Recommendation status. This was because a few secondary features held back the whole specification. </a:t>
            </a:r>
          </a:p>
          <a:p>
            <a:r>
              <a:rPr lang="en-US" sz="2400" dirty="0"/>
              <a:t>In order to accelerate the standardization of non-problematic features, the </a:t>
            </a:r>
            <a:r>
              <a:rPr lang="en-US" sz="2400" dirty="0">
                <a:hlinkClick r:id="rId4" tooltip="http://www.w3.org/blog/CSS/"/>
              </a:rPr>
              <a:t>CSS Working Group</a:t>
            </a:r>
            <a:r>
              <a:rPr lang="en-US" sz="2400" dirty="0"/>
              <a:t> of the W3C divided CSS in smaller components called </a:t>
            </a:r>
            <a:r>
              <a:rPr lang="en-US" sz="2400" i="1" dirty="0"/>
              <a:t>modules</a:t>
            </a:r>
            <a:r>
              <a:rPr lang="en-US" sz="2400" dirty="0"/>
              <a:t> . </a:t>
            </a:r>
          </a:p>
          <a:p>
            <a:r>
              <a:rPr lang="en-US" sz="2400" dirty="0"/>
              <a:t>Each of these modules is now an independent part of the language and moves towards standardization </a:t>
            </a:r>
            <a:r>
              <a:rPr lang="en-US" sz="2400" u="sng" dirty="0"/>
              <a:t>at its own pace</a:t>
            </a:r>
            <a:r>
              <a:rPr lang="en-US" sz="2400" dirty="0"/>
              <a:t>. </a:t>
            </a:r>
          </a:p>
          <a:p>
            <a:r>
              <a:rPr lang="en-US" sz="2400" dirty="0"/>
              <a:t>While some modules are already W3C Recommendations, other </a:t>
            </a:r>
            <a:r>
              <a:rPr lang="en-US" sz="2400" u="sng" dirty="0"/>
              <a:t>still</a:t>
            </a:r>
            <a:r>
              <a:rPr lang="en-US" sz="2400" dirty="0"/>
              <a:t> are early Working Drafts. New modules are added when new needs are identified.</a:t>
            </a:r>
          </a:p>
          <a:p>
            <a:pPr marL="201168" lvl="1" indent="0">
              <a:buNone/>
            </a:pPr>
            <a:r>
              <a:rPr lang="en-US" sz="2400" dirty="0">
                <a:highlight>
                  <a:srgbClr val="FFFF00"/>
                </a:highlight>
              </a:rPr>
              <a:t>CSS3 is still evolving but some features are available such as:</a:t>
            </a:r>
          </a:p>
          <a:p>
            <a:pPr lvl="1"/>
            <a:r>
              <a:rPr lang="en-US" sz="2000" dirty="0"/>
              <a:t> rounded corners, shadows, gradients, transitions and animations, flexbox layouts</a:t>
            </a:r>
          </a:p>
        </p:txBody>
      </p:sp>
      <p:pic>
        <p:nvPicPr>
          <p:cNvPr id="2050" name="Picture 2" descr="CSS3 Mega Cheat Sheet 2015">
            <a:extLst>
              <a:ext uri="{FF2B5EF4-FFF2-40B4-BE49-F238E27FC236}">
                <a16:creationId xmlns:a16="http://schemas.microsoft.com/office/drawing/2014/main" id="{8B396E68-F754-44B0-86B0-304BBFA6F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3" y="0"/>
            <a:ext cx="420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86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6B10-6AAE-4A72-A70D-E1C6B946BC56}"/>
              </a:ext>
            </a:extLst>
          </p:cNvPr>
          <p:cNvSpPr>
            <a:spLocks noGrp="1"/>
          </p:cNvSpPr>
          <p:nvPr>
            <p:ph type="title"/>
          </p:nvPr>
        </p:nvSpPr>
        <p:spPr>
          <a:xfrm>
            <a:off x="1066799" y="351023"/>
            <a:ext cx="10058400" cy="1450757"/>
          </a:xfrm>
        </p:spPr>
        <p:txBody>
          <a:bodyPr>
            <a:normAutofit/>
          </a:bodyPr>
          <a:lstStyle/>
          <a:p>
            <a:r>
              <a:rPr lang="en-US" dirty="0"/>
              <a:t>CSS – Syntax</a:t>
            </a:r>
            <a:br>
              <a:rPr lang="en-US" dirty="0"/>
            </a:br>
            <a:r>
              <a:rPr lang="en-US" sz="1400" dirty="0">
                <a:hlinkClick r:id="rId2"/>
              </a:rPr>
              <a:t>https://www.w3schools.com/css/css_syntax.asp</a:t>
            </a:r>
            <a:endParaRPr lang="en-US" dirty="0"/>
          </a:p>
        </p:txBody>
      </p:sp>
      <p:pic>
        <p:nvPicPr>
          <p:cNvPr id="4" name="Content Placeholder 3">
            <a:extLst>
              <a:ext uri="{FF2B5EF4-FFF2-40B4-BE49-F238E27FC236}">
                <a16:creationId xmlns:a16="http://schemas.microsoft.com/office/drawing/2014/main" id="{8CAD2CA8-6103-444F-A254-8391C48EC53D}"/>
              </a:ext>
            </a:extLst>
          </p:cNvPr>
          <p:cNvPicPr>
            <a:picLocks noGrp="1" noChangeAspect="1"/>
          </p:cNvPicPr>
          <p:nvPr>
            <p:ph idx="1"/>
          </p:nvPr>
        </p:nvPicPr>
        <p:blipFill>
          <a:blip r:embed="rId3"/>
          <a:stretch>
            <a:fillRect/>
          </a:stretch>
        </p:blipFill>
        <p:spPr>
          <a:xfrm>
            <a:off x="1353069" y="3153864"/>
            <a:ext cx="9485861" cy="1983862"/>
          </a:xfrm>
          <a:prstGeom prst="rect">
            <a:avLst/>
          </a:prstGeom>
        </p:spPr>
      </p:pic>
      <p:sp>
        <p:nvSpPr>
          <p:cNvPr id="5" name="Rectangle 4">
            <a:extLst>
              <a:ext uri="{FF2B5EF4-FFF2-40B4-BE49-F238E27FC236}">
                <a16:creationId xmlns:a16="http://schemas.microsoft.com/office/drawing/2014/main" id="{CF31B170-5B05-4EF4-BFF0-7B0E992C44FE}"/>
              </a:ext>
            </a:extLst>
          </p:cNvPr>
          <p:cNvSpPr/>
          <p:nvPr/>
        </p:nvSpPr>
        <p:spPr>
          <a:xfrm>
            <a:off x="51129" y="1939028"/>
            <a:ext cx="4370832" cy="830997"/>
          </a:xfrm>
          <a:prstGeom prst="rect">
            <a:avLst/>
          </a:prstGeom>
          <a:ln w="12700">
            <a:solidFill>
              <a:schemeClr val="accent2"/>
            </a:solidFill>
          </a:ln>
        </p:spPr>
        <p:txBody>
          <a:bodyPr wrap="square">
            <a:spAutoFit/>
          </a:bodyPr>
          <a:lstStyle/>
          <a:p>
            <a:r>
              <a:rPr lang="en-US" sz="2400" dirty="0"/>
              <a:t>The </a:t>
            </a:r>
            <a:r>
              <a:rPr lang="en-US" sz="2400" b="1" i="1" dirty="0"/>
              <a:t>selector</a:t>
            </a:r>
            <a:r>
              <a:rPr lang="en-US" sz="2400" dirty="0"/>
              <a:t> points to the HTML element you want to style,</a:t>
            </a:r>
          </a:p>
        </p:txBody>
      </p:sp>
      <p:sp>
        <p:nvSpPr>
          <p:cNvPr id="6" name="Rectangle 5">
            <a:extLst>
              <a:ext uri="{FF2B5EF4-FFF2-40B4-BE49-F238E27FC236}">
                <a16:creationId xmlns:a16="http://schemas.microsoft.com/office/drawing/2014/main" id="{021624C9-2C14-4C44-9DD9-8A80DA4BC8E1}"/>
              </a:ext>
            </a:extLst>
          </p:cNvPr>
          <p:cNvSpPr/>
          <p:nvPr/>
        </p:nvSpPr>
        <p:spPr>
          <a:xfrm>
            <a:off x="4520182" y="1955431"/>
            <a:ext cx="7578232" cy="830997"/>
          </a:xfrm>
          <a:prstGeom prst="rect">
            <a:avLst/>
          </a:prstGeom>
          <a:ln w="12700">
            <a:solidFill>
              <a:schemeClr val="accent2"/>
            </a:solidFill>
          </a:ln>
        </p:spPr>
        <p:txBody>
          <a:bodyPr wrap="square">
            <a:spAutoFit/>
          </a:bodyPr>
          <a:lstStyle/>
          <a:p>
            <a:r>
              <a:rPr lang="en-US" sz="2400" dirty="0"/>
              <a:t>The </a:t>
            </a:r>
            <a:r>
              <a:rPr lang="en-US" sz="2400" b="1" i="1" dirty="0"/>
              <a:t>declaration</a:t>
            </a:r>
            <a:r>
              <a:rPr lang="en-US" sz="2400" dirty="0"/>
              <a:t> block begins with ‘{‘, contains </a:t>
            </a:r>
            <a:r>
              <a:rPr lang="en-US" sz="2400" b="1" i="1" dirty="0"/>
              <a:t>declarations</a:t>
            </a:r>
            <a:r>
              <a:rPr lang="en-US" sz="2400" dirty="0"/>
              <a:t> separated by ‘;’, and ends with ‘}’.</a:t>
            </a:r>
          </a:p>
        </p:txBody>
      </p:sp>
      <p:sp>
        <p:nvSpPr>
          <p:cNvPr id="7" name="Rectangle 6">
            <a:extLst>
              <a:ext uri="{FF2B5EF4-FFF2-40B4-BE49-F238E27FC236}">
                <a16:creationId xmlns:a16="http://schemas.microsoft.com/office/drawing/2014/main" id="{F64DE1B1-4BBE-4194-9EEC-8C6FE4FF979A}"/>
              </a:ext>
            </a:extLst>
          </p:cNvPr>
          <p:cNvSpPr/>
          <p:nvPr/>
        </p:nvSpPr>
        <p:spPr>
          <a:xfrm>
            <a:off x="3784600" y="5623460"/>
            <a:ext cx="6306313" cy="830997"/>
          </a:xfrm>
          <a:prstGeom prst="rect">
            <a:avLst/>
          </a:prstGeom>
          <a:ln w="12700">
            <a:solidFill>
              <a:schemeClr val="accent2"/>
            </a:solidFill>
          </a:ln>
        </p:spPr>
        <p:txBody>
          <a:bodyPr wrap="square">
            <a:spAutoFit/>
          </a:bodyPr>
          <a:lstStyle/>
          <a:p>
            <a:r>
              <a:rPr lang="en-US" sz="2400" dirty="0"/>
              <a:t>Each declaration includes a CSS </a:t>
            </a:r>
            <a:r>
              <a:rPr lang="en-US" sz="2400" b="1" i="1" dirty="0"/>
              <a:t>property</a:t>
            </a:r>
            <a:r>
              <a:rPr lang="en-US" sz="2400" dirty="0"/>
              <a:t> name and a </a:t>
            </a:r>
            <a:r>
              <a:rPr lang="en-US" sz="2400" b="1" i="1" dirty="0"/>
              <a:t>value</a:t>
            </a:r>
            <a:r>
              <a:rPr lang="en-US" sz="2400" dirty="0"/>
              <a:t>, separated by a colon.</a:t>
            </a:r>
          </a:p>
        </p:txBody>
      </p:sp>
      <p:sp>
        <p:nvSpPr>
          <p:cNvPr id="10" name="Left Brace 9">
            <a:extLst>
              <a:ext uri="{FF2B5EF4-FFF2-40B4-BE49-F238E27FC236}">
                <a16:creationId xmlns:a16="http://schemas.microsoft.com/office/drawing/2014/main" id="{61E4E7C5-250B-4E52-9A85-9D0B1C3CD6AD}"/>
              </a:ext>
            </a:extLst>
          </p:cNvPr>
          <p:cNvSpPr/>
          <p:nvPr/>
        </p:nvSpPr>
        <p:spPr>
          <a:xfrm rot="5400000">
            <a:off x="6578466" y="-688420"/>
            <a:ext cx="707888" cy="7624779"/>
          </a:xfrm>
          <a:prstGeom prst="leftBrace">
            <a:avLst>
              <a:gd name="adj1" fmla="val 82248"/>
              <a:gd name="adj2" fmla="val 49231"/>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26C219B6-3CE2-4255-8D2A-07077F68612A}"/>
              </a:ext>
            </a:extLst>
          </p:cNvPr>
          <p:cNvSpPr/>
          <p:nvPr/>
        </p:nvSpPr>
        <p:spPr>
          <a:xfrm rot="16200000">
            <a:off x="4353976" y="3681782"/>
            <a:ext cx="915664" cy="2980761"/>
          </a:xfrm>
          <a:prstGeom prst="leftBrace">
            <a:avLst>
              <a:gd name="adj1" fmla="val 62988"/>
              <a:gd name="adj2" fmla="val 66132"/>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97E8ABDB-1F9B-4BF1-8600-D140ADEF54D9}"/>
              </a:ext>
            </a:extLst>
          </p:cNvPr>
          <p:cNvSpPr/>
          <p:nvPr/>
        </p:nvSpPr>
        <p:spPr>
          <a:xfrm rot="16200000">
            <a:off x="7973473" y="3235786"/>
            <a:ext cx="915666" cy="3872752"/>
          </a:xfrm>
          <a:prstGeom prst="leftBrace">
            <a:avLst>
              <a:gd name="adj1" fmla="val 93984"/>
              <a:gd name="adj2" fmla="val 48551"/>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EF094E7F-B011-470D-9AE2-C7597B7AAC15}"/>
              </a:ext>
            </a:extLst>
          </p:cNvPr>
          <p:cNvCxnSpPr>
            <a:cxnSpLocks/>
            <a:stCxn id="5" idx="2"/>
            <a:endCxn id="4" idx="1"/>
          </p:cNvCxnSpPr>
          <p:nvPr/>
        </p:nvCxnSpPr>
        <p:spPr>
          <a:xfrm rot="5400000">
            <a:off x="1106922" y="3016172"/>
            <a:ext cx="1375770" cy="883476"/>
          </a:xfrm>
          <a:prstGeom prst="bentConnector4">
            <a:avLst>
              <a:gd name="adj1" fmla="val 13950"/>
              <a:gd name="adj2" fmla="val 125875"/>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F8D649-6FDC-4BDF-BA9D-7DCDFB6EDA53}"/>
              </a:ext>
            </a:extLst>
          </p:cNvPr>
          <p:cNvSpPr/>
          <p:nvPr/>
        </p:nvSpPr>
        <p:spPr>
          <a:xfrm>
            <a:off x="5737858" y="400572"/>
            <a:ext cx="6123215" cy="1384995"/>
          </a:xfrm>
          <a:prstGeom prst="rect">
            <a:avLst/>
          </a:prstGeom>
          <a:ln w="25400">
            <a:solidFill>
              <a:schemeClr val="accent2"/>
            </a:solidFill>
          </a:ln>
        </p:spPr>
        <p:txBody>
          <a:bodyPr wrap="square">
            <a:spAutoFit/>
          </a:bodyPr>
          <a:lstStyle/>
          <a:p>
            <a:r>
              <a:rPr lang="en-US" sz="2800" dirty="0"/>
              <a:t>A </a:t>
            </a:r>
            <a:r>
              <a:rPr lang="en-US" sz="2800" b="1" i="1" dirty="0"/>
              <a:t>rule</a:t>
            </a:r>
            <a:r>
              <a:rPr lang="en-US" sz="2800" dirty="0"/>
              <a:t> or "</a:t>
            </a:r>
            <a:r>
              <a:rPr lang="en-US" sz="2800" b="1" dirty="0"/>
              <a:t>rule set</a:t>
            </a:r>
            <a:r>
              <a:rPr lang="en-US" sz="2800" dirty="0"/>
              <a:t>" is a statement that tells browsers how to render particular elements on an HTML page.</a:t>
            </a:r>
          </a:p>
        </p:txBody>
      </p:sp>
    </p:spTree>
    <p:extLst>
      <p:ext uri="{BB962C8B-B14F-4D97-AF65-F5344CB8AC3E}">
        <p14:creationId xmlns:p14="http://schemas.microsoft.com/office/powerpoint/2010/main" val="121288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19CB71-0691-4C29-A899-60588E802123}"/>
              </a:ext>
            </a:extLst>
          </p:cNvPr>
          <p:cNvPicPr>
            <a:picLocks noChangeAspect="1"/>
          </p:cNvPicPr>
          <p:nvPr/>
        </p:nvPicPr>
        <p:blipFill>
          <a:blip r:embed="rId2"/>
          <a:stretch>
            <a:fillRect/>
          </a:stretch>
        </p:blipFill>
        <p:spPr>
          <a:xfrm>
            <a:off x="8003572" y="4324449"/>
            <a:ext cx="2500614" cy="1330349"/>
          </a:xfrm>
          <a:prstGeom prst="rect">
            <a:avLst/>
          </a:prstGeom>
          <a:effectLst>
            <a:glow rad="50800">
              <a:schemeClr val="accent2"/>
            </a:glow>
          </a:effectLst>
        </p:spPr>
      </p:pic>
      <p:sp>
        <p:nvSpPr>
          <p:cNvPr id="2" name="Title 1">
            <a:extLst>
              <a:ext uri="{FF2B5EF4-FFF2-40B4-BE49-F238E27FC236}">
                <a16:creationId xmlns:a16="http://schemas.microsoft.com/office/drawing/2014/main" id="{A448FA76-15B7-47D1-9EA1-A2974EBF23B8}"/>
              </a:ext>
            </a:extLst>
          </p:cNvPr>
          <p:cNvSpPr>
            <a:spLocks noGrp="1"/>
          </p:cNvSpPr>
          <p:nvPr>
            <p:ph type="title"/>
          </p:nvPr>
        </p:nvSpPr>
        <p:spPr/>
        <p:txBody>
          <a:bodyPr anchor="t">
            <a:normAutofit/>
          </a:bodyPr>
          <a:lstStyle/>
          <a:p>
            <a:r>
              <a:rPr lang="en-US" dirty="0"/>
              <a:t>CSS – Selector</a:t>
            </a:r>
            <a:br>
              <a:rPr lang="en-US" dirty="0"/>
            </a:br>
            <a:r>
              <a:rPr lang="en-US" sz="1400" dirty="0">
                <a:hlinkClick r:id="rId3"/>
              </a:rPr>
              <a:t>https://www.w3schools.com/css/css_selectors.asp</a:t>
            </a:r>
            <a:endParaRPr lang="en-US" dirty="0"/>
          </a:p>
        </p:txBody>
      </p:sp>
      <p:graphicFrame>
        <p:nvGraphicFramePr>
          <p:cNvPr id="4" name="Table 4">
            <a:extLst>
              <a:ext uri="{FF2B5EF4-FFF2-40B4-BE49-F238E27FC236}">
                <a16:creationId xmlns:a16="http://schemas.microsoft.com/office/drawing/2014/main" id="{043B22E9-1461-46C2-8D25-B0FDF07ED895}"/>
              </a:ext>
            </a:extLst>
          </p:cNvPr>
          <p:cNvGraphicFramePr>
            <a:graphicFrameLocks noGrp="1"/>
          </p:cNvGraphicFramePr>
          <p:nvPr>
            <p:ph idx="1"/>
            <p:extLst>
              <p:ext uri="{D42A27DB-BD31-4B8C-83A1-F6EECF244321}">
                <p14:modId xmlns:p14="http://schemas.microsoft.com/office/powerpoint/2010/main" val="4072211592"/>
              </p:ext>
            </p:extLst>
          </p:nvPr>
        </p:nvGraphicFramePr>
        <p:xfrm>
          <a:off x="495300" y="1341120"/>
          <a:ext cx="11239500" cy="2865120"/>
        </p:xfrm>
        <a:graphic>
          <a:graphicData uri="http://schemas.openxmlformats.org/drawingml/2006/table">
            <a:tbl>
              <a:tblPr firstRow="1" bandRow="1">
                <a:tableStyleId>{5C22544A-7EE6-4342-B048-85BDC9FD1C3A}</a:tableStyleId>
              </a:tblPr>
              <a:tblGrid>
                <a:gridCol w="2563300">
                  <a:extLst>
                    <a:ext uri="{9D8B030D-6E8A-4147-A177-3AD203B41FA5}">
                      <a16:colId xmlns:a16="http://schemas.microsoft.com/office/drawing/2014/main" val="2893283063"/>
                    </a:ext>
                  </a:extLst>
                </a:gridCol>
                <a:gridCol w="2904050">
                  <a:extLst>
                    <a:ext uri="{9D8B030D-6E8A-4147-A177-3AD203B41FA5}">
                      <a16:colId xmlns:a16="http://schemas.microsoft.com/office/drawing/2014/main" val="1693123217"/>
                    </a:ext>
                  </a:extLst>
                </a:gridCol>
                <a:gridCol w="5772150">
                  <a:extLst>
                    <a:ext uri="{9D8B030D-6E8A-4147-A177-3AD203B41FA5}">
                      <a16:colId xmlns:a16="http://schemas.microsoft.com/office/drawing/2014/main" val="2103497300"/>
                    </a:ext>
                  </a:extLst>
                </a:gridCol>
              </a:tblGrid>
              <a:tr h="370840">
                <a:tc>
                  <a:txBody>
                    <a:bodyPr/>
                    <a:lstStyle/>
                    <a:p>
                      <a:r>
                        <a:rPr lang="en-US" dirty="0"/>
                        <a:t>Selector Type</a:t>
                      </a:r>
                    </a:p>
                  </a:txBody>
                  <a:tcPr/>
                </a:tc>
                <a:tc>
                  <a:txBody>
                    <a:bodyPr/>
                    <a:lstStyle/>
                    <a:p>
                      <a:pPr algn="ctr"/>
                      <a:r>
                        <a:rPr lang="en-US" dirty="0"/>
                        <a:t>Example</a:t>
                      </a:r>
                    </a:p>
                  </a:txBody>
                  <a:tcPr/>
                </a:tc>
                <a:tc>
                  <a:txBody>
                    <a:bodyPr/>
                    <a:lstStyle/>
                    <a:p>
                      <a:r>
                        <a:rPr lang="en-US" dirty="0"/>
                        <a:t>Description</a:t>
                      </a:r>
                    </a:p>
                  </a:txBody>
                  <a:tcPr/>
                </a:tc>
                <a:extLst>
                  <a:ext uri="{0D108BD9-81ED-4DB2-BD59-A6C34878D82A}">
                    <a16:rowId xmlns:a16="http://schemas.microsoft.com/office/drawing/2014/main" val="3789298778"/>
                  </a:ext>
                </a:extLst>
              </a:tr>
              <a:tr h="370840">
                <a:tc>
                  <a:txBody>
                    <a:bodyPr/>
                    <a:lstStyle/>
                    <a:p>
                      <a:r>
                        <a:rPr lang="en-US" b="1" i="1" dirty="0"/>
                        <a:t>element</a:t>
                      </a:r>
                      <a:r>
                        <a:rPr lang="en-US" dirty="0"/>
                        <a:t> Selector</a:t>
                      </a:r>
                    </a:p>
                  </a:txBody>
                  <a:tcPr/>
                </a:tc>
                <a:tc>
                  <a:txBody>
                    <a:bodyPr/>
                    <a:lstStyle/>
                    <a:p>
                      <a:pPr algn="r"/>
                      <a:r>
                        <a:rPr lang="en-US" dirty="0"/>
                        <a:t>p { declarations }</a:t>
                      </a:r>
                    </a:p>
                  </a:txBody>
                  <a:tcPr/>
                </a:tc>
                <a:tc>
                  <a:txBody>
                    <a:bodyPr/>
                    <a:lstStyle/>
                    <a:p>
                      <a:r>
                        <a:rPr lang="en-US" dirty="0"/>
                        <a:t>Selects HTML elements based on the element name.</a:t>
                      </a:r>
                    </a:p>
                  </a:txBody>
                  <a:tcPr/>
                </a:tc>
                <a:extLst>
                  <a:ext uri="{0D108BD9-81ED-4DB2-BD59-A6C34878D82A}">
                    <a16:rowId xmlns:a16="http://schemas.microsoft.com/office/drawing/2014/main" val="3562702542"/>
                  </a:ext>
                </a:extLst>
              </a:tr>
              <a:tr h="370840">
                <a:tc>
                  <a:txBody>
                    <a:bodyPr/>
                    <a:lstStyle/>
                    <a:p>
                      <a:r>
                        <a:rPr lang="en-US" b="1" i="1" dirty="0"/>
                        <a:t>id</a:t>
                      </a:r>
                      <a:r>
                        <a:rPr lang="en-US" dirty="0"/>
                        <a:t> Selector</a:t>
                      </a:r>
                    </a:p>
                  </a:txBody>
                  <a:tcPr/>
                </a:tc>
                <a:tc>
                  <a:txBody>
                    <a:bodyPr/>
                    <a:lstStyle/>
                    <a:p>
                      <a:pPr algn="r"/>
                      <a:r>
                        <a:rPr lang="en-US" dirty="0"/>
                        <a:t>#para1 { declarations }</a:t>
                      </a:r>
                    </a:p>
                  </a:txBody>
                  <a:tcPr/>
                </a:tc>
                <a:tc>
                  <a:txBody>
                    <a:bodyPr/>
                    <a:lstStyle/>
                    <a:p>
                      <a:r>
                        <a:rPr lang="en-US" dirty="0"/>
                        <a:t>Selects HTML elements based on the id name.</a:t>
                      </a:r>
                    </a:p>
                  </a:txBody>
                  <a:tcPr/>
                </a:tc>
                <a:extLst>
                  <a:ext uri="{0D108BD9-81ED-4DB2-BD59-A6C34878D82A}">
                    <a16:rowId xmlns:a16="http://schemas.microsoft.com/office/drawing/2014/main" val="3234901963"/>
                  </a:ext>
                </a:extLst>
              </a:tr>
              <a:tr h="370840">
                <a:tc>
                  <a:txBody>
                    <a:bodyPr/>
                    <a:lstStyle/>
                    <a:p>
                      <a:r>
                        <a:rPr lang="en-US" dirty="0"/>
                        <a:t>class Selector</a:t>
                      </a:r>
                    </a:p>
                  </a:txBody>
                  <a:tcPr/>
                </a:tc>
                <a:tc>
                  <a:txBody>
                    <a:bodyPr/>
                    <a:lstStyle/>
                    <a:p>
                      <a:pPr algn="r"/>
                      <a:r>
                        <a:rPr lang="en-US" dirty="0"/>
                        <a:t>.center { declarations }</a:t>
                      </a:r>
                    </a:p>
                  </a:txBody>
                  <a:tcPr/>
                </a:tc>
                <a:tc>
                  <a:txBody>
                    <a:bodyPr/>
                    <a:lstStyle/>
                    <a:p>
                      <a:r>
                        <a:rPr lang="en-US" dirty="0"/>
                        <a:t>Selects HTML elements based on the class attribute.</a:t>
                      </a:r>
                    </a:p>
                  </a:txBody>
                  <a:tcPr/>
                </a:tc>
                <a:extLst>
                  <a:ext uri="{0D108BD9-81ED-4DB2-BD59-A6C34878D82A}">
                    <a16:rowId xmlns:a16="http://schemas.microsoft.com/office/drawing/2014/main" val="1712914922"/>
                  </a:ext>
                </a:extLst>
              </a:tr>
              <a:tr h="370840">
                <a:tc>
                  <a:txBody>
                    <a:bodyPr/>
                    <a:lstStyle/>
                    <a:p>
                      <a:r>
                        <a:rPr lang="en-US" dirty="0"/>
                        <a:t>Universal Selector</a:t>
                      </a:r>
                    </a:p>
                  </a:txBody>
                  <a:tcPr/>
                </a:tc>
                <a:tc>
                  <a:txBody>
                    <a:bodyPr/>
                    <a:lstStyle/>
                    <a:p>
                      <a:pPr algn="r"/>
                      <a:r>
                        <a:rPr lang="en-US" dirty="0"/>
                        <a:t>* { declarations }</a:t>
                      </a:r>
                    </a:p>
                  </a:txBody>
                  <a:tcPr/>
                </a:tc>
                <a:tc>
                  <a:txBody>
                    <a:bodyPr/>
                    <a:lstStyle/>
                    <a:p>
                      <a:r>
                        <a:rPr lang="en-US" dirty="0"/>
                        <a:t>Selects all HTML elements on the page.</a:t>
                      </a:r>
                    </a:p>
                  </a:txBody>
                  <a:tcPr/>
                </a:tc>
                <a:extLst>
                  <a:ext uri="{0D108BD9-81ED-4DB2-BD59-A6C34878D82A}">
                    <a16:rowId xmlns:a16="http://schemas.microsoft.com/office/drawing/2014/main" val="845823698"/>
                  </a:ext>
                </a:extLst>
              </a:tr>
              <a:tr h="370840">
                <a:tc>
                  <a:txBody>
                    <a:bodyPr/>
                    <a:lstStyle/>
                    <a:p>
                      <a:r>
                        <a:rPr lang="en-US" dirty="0"/>
                        <a:t>Selector List</a:t>
                      </a:r>
                    </a:p>
                  </a:txBody>
                  <a:tcPr/>
                </a:tc>
                <a:tc>
                  <a:txBody>
                    <a:bodyPr/>
                    <a:lstStyle/>
                    <a:p>
                      <a:pPr algn="r"/>
                      <a:r>
                        <a:rPr lang="en-US" dirty="0"/>
                        <a:t>h1, h2, p { declarations }</a:t>
                      </a:r>
                    </a:p>
                  </a:txBody>
                  <a:tcPr/>
                </a:tc>
                <a:tc>
                  <a:txBody>
                    <a:bodyPr/>
                    <a:lstStyle/>
                    <a:p>
                      <a:r>
                        <a:rPr lang="en-US" dirty="0"/>
                        <a:t>Selects all named HTML elements in the document.</a:t>
                      </a:r>
                    </a:p>
                  </a:txBody>
                  <a:tcPr/>
                </a:tc>
                <a:extLst>
                  <a:ext uri="{0D108BD9-81ED-4DB2-BD59-A6C34878D82A}">
                    <a16:rowId xmlns:a16="http://schemas.microsoft.com/office/drawing/2014/main" val="223345708"/>
                  </a:ext>
                </a:extLst>
              </a:tr>
              <a:tr h="370840">
                <a:tc>
                  <a:txBody>
                    <a:bodyPr/>
                    <a:lstStyle/>
                    <a:p>
                      <a:r>
                        <a:rPr lang="en-US" dirty="0"/>
                        <a:t>Concatenation</a:t>
                      </a:r>
                    </a:p>
                  </a:txBody>
                  <a:tcPr/>
                </a:tc>
                <a:tc>
                  <a:txBody>
                    <a:bodyPr/>
                    <a:lstStyle/>
                    <a:p>
                      <a:pPr algn="r"/>
                      <a:r>
                        <a:rPr lang="en-US" dirty="0"/>
                        <a:t>p .center { declarations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Selects all </a:t>
                      </a:r>
                      <a:r>
                        <a:rPr lang="en-US" u="sng" dirty="0"/>
                        <a:t>center</a:t>
                      </a:r>
                      <a:r>
                        <a:rPr lang="en-US" dirty="0"/>
                        <a:t> class elements inside a </a:t>
                      </a:r>
                      <a:r>
                        <a:rPr lang="en-US" u="sng" dirty="0"/>
                        <a:t>&lt;p&gt;</a:t>
                      </a:r>
                      <a:r>
                        <a:rPr lang="en-US" dirty="0"/>
                        <a:t> element in the document.</a:t>
                      </a:r>
                    </a:p>
                  </a:txBody>
                  <a:tcPr/>
                </a:tc>
                <a:extLst>
                  <a:ext uri="{0D108BD9-81ED-4DB2-BD59-A6C34878D82A}">
                    <a16:rowId xmlns:a16="http://schemas.microsoft.com/office/drawing/2014/main" val="746179043"/>
                  </a:ext>
                </a:extLst>
              </a:tr>
            </a:tbl>
          </a:graphicData>
        </a:graphic>
      </p:graphicFrame>
      <p:pic>
        <p:nvPicPr>
          <p:cNvPr id="6" name="Picture 5">
            <a:extLst>
              <a:ext uri="{FF2B5EF4-FFF2-40B4-BE49-F238E27FC236}">
                <a16:creationId xmlns:a16="http://schemas.microsoft.com/office/drawing/2014/main" id="{901D4F15-A51A-4C57-A548-60DD18A4DC60}"/>
              </a:ext>
            </a:extLst>
          </p:cNvPr>
          <p:cNvPicPr>
            <a:picLocks noChangeAspect="1"/>
          </p:cNvPicPr>
          <p:nvPr/>
        </p:nvPicPr>
        <p:blipFill>
          <a:blip r:embed="rId4"/>
          <a:stretch>
            <a:fillRect/>
          </a:stretch>
        </p:blipFill>
        <p:spPr>
          <a:xfrm>
            <a:off x="992989" y="4324449"/>
            <a:ext cx="2517174" cy="1286188"/>
          </a:xfrm>
          <a:prstGeom prst="rect">
            <a:avLst/>
          </a:prstGeom>
          <a:effectLst>
            <a:glow rad="50800">
              <a:schemeClr val="accent2"/>
            </a:glow>
          </a:effectLst>
        </p:spPr>
      </p:pic>
      <p:pic>
        <p:nvPicPr>
          <p:cNvPr id="7" name="Picture 6">
            <a:extLst>
              <a:ext uri="{FF2B5EF4-FFF2-40B4-BE49-F238E27FC236}">
                <a16:creationId xmlns:a16="http://schemas.microsoft.com/office/drawing/2014/main" id="{F43BDFE6-59E8-4D0D-A257-D48733F2D1C8}"/>
              </a:ext>
            </a:extLst>
          </p:cNvPr>
          <p:cNvPicPr>
            <a:picLocks noChangeAspect="1"/>
          </p:cNvPicPr>
          <p:nvPr/>
        </p:nvPicPr>
        <p:blipFill>
          <a:blip r:embed="rId5"/>
          <a:stretch>
            <a:fillRect/>
          </a:stretch>
        </p:blipFill>
        <p:spPr>
          <a:xfrm>
            <a:off x="1799095" y="5370953"/>
            <a:ext cx="2577896" cy="1291708"/>
          </a:xfrm>
          <a:prstGeom prst="rect">
            <a:avLst/>
          </a:prstGeom>
          <a:effectLst>
            <a:glow rad="50800">
              <a:schemeClr val="accent2"/>
            </a:glow>
          </a:effectLst>
        </p:spPr>
      </p:pic>
      <p:pic>
        <p:nvPicPr>
          <p:cNvPr id="8" name="Picture 7">
            <a:extLst>
              <a:ext uri="{FF2B5EF4-FFF2-40B4-BE49-F238E27FC236}">
                <a16:creationId xmlns:a16="http://schemas.microsoft.com/office/drawing/2014/main" id="{A6D5EFB4-0316-42BD-9F01-3AF1C1762DC3}"/>
              </a:ext>
            </a:extLst>
          </p:cNvPr>
          <p:cNvPicPr>
            <a:picLocks noChangeAspect="1"/>
          </p:cNvPicPr>
          <p:nvPr/>
        </p:nvPicPr>
        <p:blipFill>
          <a:blip r:embed="rId6"/>
          <a:stretch>
            <a:fillRect/>
          </a:stretch>
        </p:blipFill>
        <p:spPr>
          <a:xfrm>
            <a:off x="4724452" y="4307888"/>
            <a:ext cx="2473014" cy="1297228"/>
          </a:xfrm>
          <a:prstGeom prst="rect">
            <a:avLst/>
          </a:prstGeom>
          <a:effectLst>
            <a:glow rad="50800">
              <a:schemeClr val="accent2"/>
            </a:glow>
          </a:effectLst>
        </p:spPr>
      </p:pic>
      <p:pic>
        <p:nvPicPr>
          <p:cNvPr id="9" name="Picture 8">
            <a:extLst>
              <a:ext uri="{FF2B5EF4-FFF2-40B4-BE49-F238E27FC236}">
                <a16:creationId xmlns:a16="http://schemas.microsoft.com/office/drawing/2014/main" id="{346EFA5F-EC94-4AEA-A7D3-E090B058E5E8}"/>
              </a:ext>
            </a:extLst>
          </p:cNvPr>
          <p:cNvPicPr>
            <a:picLocks noChangeAspect="1"/>
          </p:cNvPicPr>
          <p:nvPr/>
        </p:nvPicPr>
        <p:blipFill>
          <a:blip r:embed="rId7"/>
          <a:stretch>
            <a:fillRect/>
          </a:stretch>
        </p:blipFill>
        <p:spPr>
          <a:xfrm>
            <a:off x="5183097" y="5366655"/>
            <a:ext cx="2473014" cy="1264107"/>
          </a:xfrm>
          <a:prstGeom prst="rect">
            <a:avLst/>
          </a:prstGeom>
          <a:effectLst>
            <a:glow rad="50800">
              <a:schemeClr val="accent2"/>
            </a:glow>
          </a:effectLst>
        </p:spPr>
      </p:pic>
      <p:pic>
        <p:nvPicPr>
          <p:cNvPr id="10" name="Picture 9">
            <a:extLst>
              <a:ext uri="{FF2B5EF4-FFF2-40B4-BE49-F238E27FC236}">
                <a16:creationId xmlns:a16="http://schemas.microsoft.com/office/drawing/2014/main" id="{8B2260BE-9BC3-4C7D-BF0B-AA7DD238481D}"/>
              </a:ext>
            </a:extLst>
          </p:cNvPr>
          <p:cNvPicPr>
            <a:picLocks noChangeAspect="1"/>
          </p:cNvPicPr>
          <p:nvPr/>
        </p:nvPicPr>
        <p:blipFill>
          <a:blip r:embed="rId8"/>
          <a:stretch>
            <a:fillRect/>
          </a:stretch>
        </p:blipFill>
        <p:spPr>
          <a:xfrm>
            <a:off x="8526344" y="5368324"/>
            <a:ext cx="2495094" cy="1302748"/>
          </a:xfrm>
          <a:prstGeom prst="rect">
            <a:avLst/>
          </a:prstGeom>
          <a:effectLst>
            <a:glow rad="50800">
              <a:schemeClr val="accent2"/>
            </a:glow>
          </a:effectLst>
        </p:spPr>
      </p:pic>
    </p:spTree>
    <p:extLst>
      <p:ext uri="{BB962C8B-B14F-4D97-AF65-F5344CB8AC3E}">
        <p14:creationId xmlns:p14="http://schemas.microsoft.com/office/powerpoint/2010/main" val="255474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55ED-57F3-4AF4-94FA-1040D2D87682}"/>
              </a:ext>
            </a:extLst>
          </p:cNvPr>
          <p:cNvSpPr>
            <a:spLocks noGrp="1"/>
          </p:cNvSpPr>
          <p:nvPr>
            <p:ph type="title"/>
          </p:nvPr>
        </p:nvSpPr>
        <p:spPr/>
        <p:txBody>
          <a:bodyPr>
            <a:normAutofit/>
          </a:bodyPr>
          <a:lstStyle/>
          <a:p>
            <a:r>
              <a:rPr lang="en-US" dirty="0"/>
              <a:t>CSS – Pseudo-Selectors</a:t>
            </a:r>
            <a:br>
              <a:rPr lang="en-US" dirty="0"/>
            </a:br>
            <a:r>
              <a:rPr lang="en-US" sz="1400" dirty="0">
                <a:hlinkClick r:id="rId2"/>
              </a:rPr>
              <a:t>https://www.w3schools.com/css/css_pseudo_classes.asp</a:t>
            </a:r>
            <a:endParaRPr lang="en-US" dirty="0"/>
          </a:p>
        </p:txBody>
      </p:sp>
      <p:sp>
        <p:nvSpPr>
          <p:cNvPr id="4" name="Rectangle 3">
            <a:extLst>
              <a:ext uri="{FF2B5EF4-FFF2-40B4-BE49-F238E27FC236}">
                <a16:creationId xmlns:a16="http://schemas.microsoft.com/office/drawing/2014/main" id="{B7A9335D-E2B5-4C63-8414-EB7FCDC15C8D}"/>
              </a:ext>
            </a:extLst>
          </p:cNvPr>
          <p:cNvSpPr/>
          <p:nvPr/>
        </p:nvSpPr>
        <p:spPr>
          <a:xfrm>
            <a:off x="775553" y="1971377"/>
            <a:ext cx="10789920" cy="3539430"/>
          </a:xfrm>
          <a:prstGeom prst="rect">
            <a:avLst/>
          </a:prstGeom>
        </p:spPr>
        <p:txBody>
          <a:bodyPr wrap="square">
            <a:spAutoFit/>
          </a:bodyPr>
          <a:lstStyle/>
          <a:p>
            <a:r>
              <a:rPr lang="en-US" sz="3200" dirty="0"/>
              <a:t>There are two types of </a:t>
            </a:r>
            <a:r>
              <a:rPr lang="en-US" sz="3200" b="1" i="1" dirty="0"/>
              <a:t>Pseudo-Selectors</a:t>
            </a:r>
            <a:r>
              <a:rPr lang="en-US" sz="3200" dirty="0"/>
              <a:t>. </a:t>
            </a:r>
          </a:p>
          <a:p>
            <a:r>
              <a:rPr lang="en-US" sz="3200" b="1" i="1" dirty="0"/>
              <a:t>Pseudo-Class</a:t>
            </a:r>
            <a:r>
              <a:rPr lang="en-US" sz="3200" dirty="0"/>
              <a:t> Selectors and </a:t>
            </a:r>
            <a:r>
              <a:rPr lang="en-US" sz="3200" b="1" i="1" dirty="0"/>
              <a:t>Pseudo-Element</a:t>
            </a:r>
            <a:r>
              <a:rPr lang="en-US" sz="3200" dirty="0"/>
              <a:t> Selectors. </a:t>
            </a:r>
          </a:p>
          <a:p>
            <a:pPr marL="742950" lvl="1" indent="-285750">
              <a:buFont typeface="Arial" panose="020B0604020202020204" pitchFamily="34" charset="0"/>
              <a:buChar char="•"/>
            </a:pPr>
            <a:r>
              <a:rPr lang="en-US" sz="3200" dirty="0"/>
              <a:t>A CSS </a:t>
            </a:r>
            <a:r>
              <a:rPr lang="en-US" sz="3200" b="1" i="1" dirty="0"/>
              <a:t>pseudo-element</a:t>
            </a:r>
            <a:r>
              <a:rPr lang="en-US" sz="3200" dirty="0"/>
              <a:t> is used to style specified parts of an </a:t>
            </a:r>
            <a:r>
              <a:rPr lang="en-US" sz="3200" b="1" i="1" dirty="0"/>
              <a:t>element</a:t>
            </a:r>
            <a:r>
              <a:rPr lang="en-US" sz="3200" dirty="0"/>
              <a:t>, like the first letter (or line) of an element.</a:t>
            </a:r>
          </a:p>
          <a:p>
            <a:pPr marL="742950" lvl="1" indent="-285750">
              <a:buFont typeface="Arial" panose="020B0604020202020204" pitchFamily="34" charset="0"/>
              <a:buChar char="•"/>
            </a:pPr>
            <a:r>
              <a:rPr lang="en-US" sz="3200" dirty="0"/>
              <a:t>A CSS </a:t>
            </a:r>
            <a:r>
              <a:rPr lang="en-US" sz="3200" b="1" i="1" dirty="0"/>
              <a:t>pseudo-class</a:t>
            </a:r>
            <a:r>
              <a:rPr lang="en-US" sz="3200" dirty="0"/>
              <a:t> is used to define a special state of an </a:t>
            </a:r>
            <a:r>
              <a:rPr lang="en-US" sz="3200" b="1" i="1" dirty="0"/>
              <a:t>element</a:t>
            </a:r>
            <a:r>
              <a:rPr lang="en-US" sz="3200" dirty="0"/>
              <a:t>, like display a visited link differently or change an </a:t>
            </a:r>
            <a:r>
              <a:rPr lang="en-US" sz="3200" b="1" i="1" dirty="0"/>
              <a:t>elements</a:t>
            </a:r>
            <a:r>
              <a:rPr lang="en-US" sz="3200" dirty="0"/>
              <a:t> color when the mouse </a:t>
            </a:r>
            <a:r>
              <a:rPr lang="en-US" sz="3200" b="1" i="1" dirty="0"/>
              <a:t>hovers</a:t>
            </a:r>
            <a:r>
              <a:rPr lang="en-US" sz="3200" dirty="0"/>
              <a:t> over it.</a:t>
            </a:r>
          </a:p>
        </p:txBody>
      </p:sp>
    </p:spTree>
    <p:extLst>
      <p:ext uri="{BB962C8B-B14F-4D97-AF65-F5344CB8AC3E}">
        <p14:creationId xmlns:p14="http://schemas.microsoft.com/office/powerpoint/2010/main" val="393845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1097280" y="286603"/>
            <a:ext cx="7111055" cy="1450757"/>
          </a:xfrm>
        </p:spPr>
        <p:txBody>
          <a:bodyPr>
            <a:normAutofit/>
          </a:bodyPr>
          <a:lstStyle/>
          <a:p>
            <a:r>
              <a:rPr lang="en-US" dirty="0"/>
              <a:t>CSS – Pseudo Classes</a:t>
            </a:r>
            <a:br>
              <a:rPr lang="en-US" dirty="0"/>
            </a:br>
            <a:r>
              <a:rPr lang="en-US" sz="1400" dirty="0">
                <a:hlinkClick r:id="rId2"/>
              </a:rPr>
              <a:t>https://www.w3schools.com/css/css_pseudo_classes.asp</a:t>
            </a:r>
            <a:endParaRPr lang="en-US" dirty="0"/>
          </a:p>
        </p:txBody>
      </p:sp>
      <p:sp>
        <p:nvSpPr>
          <p:cNvPr id="3" name="Content Placeholder 2">
            <a:extLst>
              <a:ext uri="{FF2B5EF4-FFF2-40B4-BE49-F238E27FC236}">
                <a16:creationId xmlns:a16="http://schemas.microsoft.com/office/drawing/2014/main" id="{8F3BF169-FD98-45BA-AAD5-1DFDB3C2FDEE}"/>
              </a:ext>
            </a:extLst>
          </p:cNvPr>
          <p:cNvSpPr>
            <a:spLocks noGrp="1"/>
          </p:cNvSpPr>
          <p:nvPr>
            <p:ph idx="1"/>
          </p:nvPr>
        </p:nvSpPr>
        <p:spPr>
          <a:xfrm>
            <a:off x="1097280" y="1909482"/>
            <a:ext cx="6863379" cy="4504765"/>
          </a:xfrm>
        </p:spPr>
        <p:txBody>
          <a:bodyPr anchor="ctr">
            <a:normAutofit/>
          </a:bodyPr>
          <a:lstStyle/>
          <a:p>
            <a:r>
              <a:rPr lang="en-US" sz="2400" dirty="0"/>
              <a:t>A </a:t>
            </a:r>
            <a:r>
              <a:rPr lang="en-US" sz="2400" b="1" i="1" dirty="0"/>
              <a:t>pseudo-class</a:t>
            </a:r>
            <a:r>
              <a:rPr lang="en-US" sz="2400" dirty="0"/>
              <a:t> is a specific keyword at the end of a </a:t>
            </a:r>
            <a:r>
              <a:rPr lang="en-US" sz="2400" b="1" i="1" dirty="0"/>
              <a:t>selector</a:t>
            </a:r>
            <a:r>
              <a:rPr lang="en-US" sz="2400" dirty="0"/>
              <a:t> used to specify that you want to </a:t>
            </a:r>
            <a:r>
              <a:rPr lang="en-US" sz="2400" b="1" i="1" dirty="0"/>
              <a:t>style</a:t>
            </a:r>
            <a:r>
              <a:rPr lang="en-US" sz="2400" dirty="0"/>
              <a:t> the selected </a:t>
            </a:r>
            <a:r>
              <a:rPr lang="en-US" sz="2400" b="1" i="1" dirty="0"/>
              <a:t>element</a:t>
            </a:r>
            <a:r>
              <a:rPr lang="en-US" sz="2400" dirty="0"/>
              <a:t> but only when it is in a certain state. </a:t>
            </a:r>
          </a:p>
          <a:p>
            <a:pPr lvl="1">
              <a:buFont typeface="Arial" panose="020B0604020202020204" pitchFamily="34" charset="0"/>
              <a:buChar char="•"/>
            </a:pPr>
            <a:r>
              <a:rPr lang="en-US" sz="2000" dirty="0"/>
              <a:t>when the user is hovering the mouse over the element</a:t>
            </a:r>
          </a:p>
          <a:p>
            <a:pPr lvl="1">
              <a:buFont typeface="Arial" panose="020B0604020202020204" pitchFamily="34" charset="0"/>
              <a:buChar char="•"/>
            </a:pPr>
            <a:r>
              <a:rPr lang="en-US" sz="2000" dirty="0"/>
              <a:t>when a checkbox is disabled or checked. </a:t>
            </a:r>
          </a:p>
          <a:p>
            <a:r>
              <a:rPr lang="en-US" sz="2400" dirty="0"/>
              <a:t>The syntax is to use a colon (:) to precede the </a:t>
            </a:r>
            <a:r>
              <a:rPr lang="en-US" sz="2400" b="1" i="1" dirty="0"/>
              <a:t>pseudo-class</a:t>
            </a:r>
            <a:r>
              <a:rPr lang="en-US" sz="2400" dirty="0"/>
              <a:t>. These are among over 30 </a:t>
            </a:r>
            <a:r>
              <a:rPr lang="en-US" sz="2400" b="1" i="1" dirty="0"/>
              <a:t>pseudo-classes</a:t>
            </a:r>
            <a:r>
              <a:rPr lang="en-US" sz="2400" dirty="0"/>
              <a:t> available. </a:t>
            </a:r>
          </a:p>
        </p:txBody>
      </p:sp>
      <p:pic>
        <p:nvPicPr>
          <p:cNvPr id="6" name="Picture 5">
            <a:extLst>
              <a:ext uri="{FF2B5EF4-FFF2-40B4-BE49-F238E27FC236}">
                <a16:creationId xmlns:a16="http://schemas.microsoft.com/office/drawing/2014/main" id="{17F8EDDB-A133-4657-971B-9D7151806E22}"/>
              </a:ext>
            </a:extLst>
          </p:cNvPr>
          <p:cNvPicPr>
            <a:picLocks noChangeAspect="1"/>
          </p:cNvPicPr>
          <p:nvPr/>
        </p:nvPicPr>
        <p:blipFill>
          <a:blip r:embed="rId3"/>
          <a:stretch>
            <a:fillRect/>
          </a:stretch>
        </p:blipFill>
        <p:spPr>
          <a:xfrm>
            <a:off x="8180530" y="2108202"/>
            <a:ext cx="3375049" cy="4131732"/>
          </a:xfrm>
          <a:prstGeom prst="rect">
            <a:avLst/>
          </a:prstGeom>
          <a:effectLst>
            <a:glow rad="50800">
              <a:schemeClr val="accent2"/>
            </a:glow>
          </a:effectLst>
        </p:spPr>
      </p:pic>
    </p:spTree>
    <p:extLst>
      <p:ext uri="{BB962C8B-B14F-4D97-AF65-F5344CB8AC3E}">
        <p14:creationId xmlns:p14="http://schemas.microsoft.com/office/powerpoint/2010/main" val="88951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411483" y="4911544"/>
            <a:ext cx="7629858" cy="1751698"/>
          </a:xfrm>
        </p:spPr>
        <p:txBody>
          <a:bodyPr>
            <a:normAutofit/>
          </a:bodyPr>
          <a:lstStyle/>
          <a:p>
            <a:r>
              <a:rPr lang="en-US" dirty="0"/>
              <a:t>CSS – </a:t>
            </a:r>
            <a:br>
              <a:rPr lang="en-US" dirty="0"/>
            </a:br>
            <a:r>
              <a:rPr lang="en-US" dirty="0"/>
              <a:t>Pseudo Classes Examples</a:t>
            </a:r>
            <a:br>
              <a:rPr lang="en-US" dirty="0"/>
            </a:br>
            <a:r>
              <a:rPr lang="en-US" sz="1400" dirty="0">
                <a:hlinkClick r:id="rId2"/>
              </a:rPr>
              <a:t>https://www.w3schools.com/css/css_pseudo_classes.asp</a:t>
            </a:r>
            <a:endParaRPr lang="en-US" dirty="0"/>
          </a:p>
        </p:txBody>
      </p:sp>
      <p:pic>
        <p:nvPicPr>
          <p:cNvPr id="8" name="Picture 7">
            <a:extLst>
              <a:ext uri="{FF2B5EF4-FFF2-40B4-BE49-F238E27FC236}">
                <a16:creationId xmlns:a16="http://schemas.microsoft.com/office/drawing/2014/main" id="{1AF8275E-FCE5-4AC8-B001-7FEC9D8C9F74}"/>
              </a:ext>
            </a:extLst>
          </p:cNvPr>
          <p:cNvPicPr>
            <a:picLocks noChangeAspect="1"/>
          </p:cNvPicPr>
          <p:nvPr/>
        </p:nvPicPr>
        <p:blipFill>
          <a:blip r:embed="rId3"/>
          <a:stretch>
            <a:fillRect/>
          </a:stretch>
        </p:blipFill>
        <p:spPr>
          <a:xfrm>
            <a:off x="5303448" y="958858"/>
            <a:ext cx="2343477" cy="647790"/>
          </a:xfrm>
          <a:prstGeom prst="rect">
            <a:avLst/>
          </a:prstGeom>
        </p:spPr>
      </p:pic>
      <p:pic>
        <p:nvPicPr>
          <p:cNvPr id="9" name="Picture 8">
            <a:extLst>
              <a:ext uri="{FF2B5EF4-FFF2-40B4-BE49-F238E27FC236}">
                <a16:creationId xmlns:a16="http://schemas.microsoft.com/office/drawing/2014/main" id="{33E366DF-CA5D-40F8-9AC8-DAFC8AA2BA40}"/>
              </a:ext>
            </a:extLst>
          </p:cNvPr>
          <p:cNvPicPr>
            <a:picLocks noChangeAspect="1"/>
          </p:cNvPicPr>
          <p:nvPr/>
        </p:nvPicPr>
        <p:blipFill>
          <a:blip r:embed="rId4"/>
          <a:stretch>
            <a:fillRect/>
          </a:stretch>
        </p:blipFill>
        <p:spPr>
          <a:xfrm>
            <a:off x="5245156" y="3414339"/>
            <a:ext cx="2495898" cy="724001"/>
          </a:xfrm>
          <a:prstGeom prst="rect">
            <a:avLst/>
          </a:prstGeom>
        </p:spPr>
      </p:pic>
      <p:pic>
        <p:nvPicPr>
          <p:cNvPr id="10" name="Picture 9">
            <a:extLst>
              <a:ext uri="{FF2B5EF4-FFF2-40B4-BE49-F238E27FC236}">
                <a16:creationId xmlns:a16="http://schemas.microsoft.com/office/drawing/2014/main" id="{91548A3F-3C90-41BA-B422-7940ACE423DF}"/>
              </a:ext>
            </a:extLst>
          </p:cNvPr>
          <p:cNvPicPr>
            <a:picLocks noChangeAspect="1"/>
          </p:cNvPicPr>
          <p:nvPr/>
        </p:nvPicPr>
        <p:blipFill>
          <a:blip r:embed="rId5"/>
          <a:stretch>
            <a:fillRect/>
          </a:stretch>
        </p:blipFill>
        <p:spPr>
          <a:xfrm>
            <a:off x="5271249" y="4659840"/>
            <a:ext cx="2381582" cy="752580"/>
          </a:xfrm>
          <a:prstGeom prst="rect">
            <a:avLst/>
          </a:prstGeom>
        </p:spPr>
      </p:pic>
      <p:pic>
        <p:nvPicPr>
          <p:cNvPr id="11" name="Picture 10">
            <a:extLst>
              <a:ext uri="{FF2B5EF4-FFF2-40B4-BE49-F238E27FC236}">
                <a16:creationId xmlns:a16="http://schemas.microsoft.com/office/drawing/2014/main" id="{77A37403-2DDF-4EEC-88FC-96C266151C41}"/>
              </a:ext>
            </a:extLst>
          </p:cNvPr>
          <p:cNvPicPr>
            <a:picLocks noChangeAspect="1"/>
          </p:cNvPicPr>
          <p:nvPr/>
        </p:nvPicPr>
        <p:blipFill>
          <a:blip r:embed="rId6"/>
          <a:stretch>
            <a:fillRect/>
          </a:stretch>
        </p:blipFill>
        <p:spPr>
          <a:xfrm>
            <a:off x="5254724" y="2100450"/>
            <a:ext cx="2333951" cy="619211"/>
          </a:xfrm>
          <a:prstGeom prst="rect">
            <a:avLst/>
          </a:prstGeom>
        </p:spPr>
      </p:pic>
      <p:pic>
        <p:nvPicPr>
          <p:cNvPr id="7" name="Picture 6">
            <a:extLst>
              <a:ext uri="{FF2B5EF4-FFF2-40B4-BE49-F238E27FC236}">
                <a16:creationId xmlns:a16="http://schemas.microsoft.com/office/drawing/2014/main" id="{A60A808A-A984-42C3-BC7D-7379C59D144D}"/>
              </a:ext>
            </a:extLst>
          </p:cNvPr>
          <p:cNvPicPr>
            <a:picLocks noChangeAspect="1"/>
          </p:cNvPicPr>
          <p:nvPr/>
        </p:nvPicPr>
        <p:blipFill>
          <a:blip r:embed="rId7"/>
          <a:stretch>
            <a:fillRect/>
          </a:stretch>
        </p:blipFill>
        <p:spPr>
          <a:xfrm>
            <a:off x="8426851" y="171499"/>
            <a:ext cx="2922442" cy="6515002"/>
          </a:xfrm>
          <a:prstGeom prst="rect">
            <a:avLst/>
          </a:prstGeom>
          <a:effectLst>
            <a:glow rad="50800">
              <a:schemeClr val="accent2"/>
            </a:glow>
          </a:effectLst>
        </p:spPr>
      </p:pic>
      <p:sp>
        <p:nvSpPr>
          <p:cNvPr id="12" name="Left Brace 11">
            <a:extLst>
              <a:ext uri="{FF2B5EF4-FFF2-40B4-BE49-F238E27FC236}">
                <a16:creationId xmlns:a16="http://schemas.microsoft.com/office/drawing/2014/main" id="{D0B0E9FF-F09C-4108-B079-A074518001B4}"/>
              </a:ext>
            </a:extLst>
          </p:cNvPr>
          <p:cNvSpPr/>
          <p:nvPr/>
        </p:nvSpPr>
        <p:spPr>
          <a:xfrm>
            <a:off x="7490053" y="711253"/>
            <a:ext cx="1286422" cy="1130994"/>
          </a:xfrm>
          <a:prstGeom prst="leftBrace">
            <a:avLst>
              <a:gd name="adj1" fmla="val 24412"/>
              <a:gd name="adj2" fmla="val 51176"/>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93B4107A-6CC3-43C2-8C33-A4C0AF2FDAFD}"/>
              </a:ext>
            </a:extLst>
          </p:cNvPr>
          <p:cNvSpPr/>
          <p:nvPr/>
        </p:nvSpPr>
        <p:spPr>
          <a:xfrm>
            <a:off x="7490053" y="2063347"/>
            <a:ext cx="1111610" cy="1130994"/>
          </a:xfrm>
          <a:prstGeom prst="leftBrace">
            <a:avLst>
              <a:gd name="adj1" fmla="val 24412"/>
              <a:gd name="adj2" fmla="val 35720"/>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6C129D53-FF13-44CB-B6D7-AFC4D3179D5D}"/>
              </a:ext>
            </a:extLst>
          </p:cNvPr>
          <p:cNvSpPr/>
          <p:nvPr/>
        </p:nvSpPr>
        <p:spPr>
          <a:xfrm>
            <a:off x="7490053" y="3388340"/>
            <a:ext cx="1111610" cy="1130994"/>
          </a:xfrm>
          <a:prstGeom prst="leftBrace">
            <a:avLst>
              <a:gd name="adj1" fmla="val 24412"/>
              <a:gd name="adj2" fmla="val 38097"/>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83506517-7A03-449D-8611-2C9BC2EDE9B3}"/>
              </a:ext>
            </a:extLst>
          </p:cNvPr>
          <p:cNvSpPr/>
          <p:nvPr/>
        </p:nvSpPr>
        <p:spPr>
          <a:xfrm>
            <a:off x="7490053" y="4724400"/>
            <a:ext cx="1187800" cy="1130994"/>
          </a:xfrm>
          <a:prstGeom prst="leftBrace">
            <a:avLst>
              <a:gd name="adj1" fmla="val 24412"/>
              <a:gd name="adj2" fmla="val 32153"/>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descr="Customer Retention: 3 Easy Ways to WOW Your Customers">
            <a:extLst>
              <a:ext uri="{FF2B5EF4-FFF2-40B4-BE49-F238E27FC236}">
                <a16:creationId xmlns:a16="http://schemas.microsoft.com/office/drawing/2014/main" id="{0910AC52-87AF-4E8C-AAA4-09EC26D88E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460" y="690487"/>
            <a:ext cx="5061988" cy="3526379"/>
          </a:xfrm>
          <a:prstGeom prst="rect">
            <a:avLst/>
          </a:prstGeom>
          <a:noFill/>
          <a:effectLst>
            <a:glow rad="127000">
              <a:schemeClr val="accent2"/>
            </a:glow>
          </a:effectLst>
          <a:extLst>
            <a:ext uri="{909E8E84-426E-40DD-AFC4-6F175D3DCCD1}">
              <a14:hiddenFill xmlns:a14="http://schemas.microsoft.com/office/drawing/2010/main">
                <a:solidFill>
                  <a:srgbClr val="FFFFFF"/>
                </a:solidFill>
              </a14:hiddenFill>
            </a:ext>
          </a:extLst>
        </p:spPr>
      </p:pic>
      <p:pic>
        <p:nvPicPr>
          <p:cNvPr id="17" name="Graphic 16" descr="Right pointing backhand index">
            <a:extLst>
              <a:ext uri="{FF2B5EF4-FFF2-40B4-BE49-F238E27FC236}">
                <a16:creationId xmlns:a16="http://schemas.microsoft.com/office/drawing/2014/main" id="{DD560ED1-A316-4230-95E2-D122BA6BDD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4051459">
            <a:off x="6551447" y="3675561"/>
            <a:ext cx="914400" cy="914400"/>
          </a:xfrm>
          <a:prstGeom prst="rect">
            <a:avLst/>
          </a:prstGeom>
        </p:spPr>
      </p:pic>
    </p:spTree>
    <p:extLst>
      <p:ext uri="{BB962C8B-B14F-4D97-AF65-F5344CB8AC3E}">
        <p14:creationId xmlns:p14="http://schemas.microsoft.com/office/powerpoint/2010/main" val="3054108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C8E28C-41F4-44CB-B541-5EB5D438004B}"/>
              </a:ext>
            </a:extLst>
          </p:cNvPr>
          <p:cNvSpPr>
            <a:spLocks noGrp="1"/>
          </p:cNvSpPr>
          <p:nvPr>
            <p:ph idx="1"/>
          </p:nvPr>
        </p:nvSpPr>
        <p:spPr>
          <a:xfrm>
            <a:off x="600497" y="2108201"/>
            <a:ext cx="3589020" cy="4276269"/>
          </a:xfrm>
        </p:spPr>
        <p:txBody>
          <a:bodyPr anchor="ctr">
            <a:normAutofit/>
          </a:bodyPr>
          <a:lstStyle/>
          <a:p>
            <a:r>
              <a:rPr lang="en-US" sz="3200" b="1" i="1" dirty="0"/>
              <a:t>Pseudo Classes </a:t>
            </a:r>
            <a:r>
              <a:rPr lang="en-US" sz="3200" dirty="0"/>
              <a:t>can be combined with HTML Classes to be more specific as to which elements you want to style.</a:t>
            </a:r>
          </a:p>
        </p:txBody>
      </p:sp>
      <p:sp>
        <p:nvSpPr>
          <p:cNvPr id="4" name="Title 1">
            <a:extLst>
              <a:ext uri="{FF2B5EF4-FFF2-40B4-BE49-F238E27FC236}">
                <a16:creationId xmlns:a16="http://schemas.microsoft.com/office/drawing/2014/main" id="{E4877095-596B-4B92-B153-A87CA0DEEEB6}"/>
              </a:ext>
            </a:extLst>
          </p:cNvPr>
          <p:cNvSpPr>
            <a:spLocks noGrp="1"/>
          </p:cNvSpPr>
          <p:nvPr>
            <p:ph type="title"/>
          </p:nvPr>
        </p:nvSpPr>
        <p:spPr>
          <a:xfrm>
            <a:off x="1096963" y="287338"/>
            <a:ext cx="10058400" cy="1449387"/>
          </a:xfrm>
        </p:spPr>
        <p:txBody>
          <a:bodyPr>
            <a:normAutofit/>
          </a:bodyPr>
          <a:lstStyle/>
          <a:p>
            <a:r>
              <a:rPr lang="en-US" sz="3600" dirty="0"/>
              <a:t>CSS – Pseudo Classes with HTML Classes</a:t>
            </a:r>
            <a:br>
              <a:rPr lang="en-US" dirty="0"/>
            </a:br>
            <a:r>
              <a:rPr lang="en-US" sz="1400" dirty="0">
                <a:hlinkClick r:id="rId2"/>
              </a:rPr>
              <a:t>https://www.w3schools.com/css/css_pseudo_classes.asp</a:t>
            </a:r>
            <a:endParaRPr lang="en-US" dirty="0"/>
          </a:p>
        </p:txBody>
      </p:sp>
      <p:pic>
        <p:nvPicPr>
          <p:cNvPr id="5" name="Picture 4">
            <a:extLst>
              <a:ext uri="{FF2B5EF4-FFF2-40B4-BE49-F238E27FC236}">
                <a16:creationId xmlns:a16="http://schemas.microsoft.com/office/drawing/2014/main" id="{CDB9A7CE-19D1-4200-89FF-0F4E1A15D944}"/>
              </a:ext>
            </a:extLst>
          </p:cNvPr>
          <p:cNvPicPr>
            <a:picLocks noChangeAspect="1"/>
          </p:cNvPicPr>
          <p:nvPr/>
        </p:nvPicPr>
        <p:blipFill>
          <a:blip r:embed="rId3"/>
          <a:stretch>
            <a:fillRect/>
          </a:stretch>
        </p:blipFill>
        <p:spPr>
          <a:xfrm>
            <a:off x="4256142" y="2628900"/>
            <a:ext cx="7780066" cy="4083237"/>
          </a:xfrm>
          <a:prstGeom prst="rect">
            <a:avLst/>
          </a:prstGeom>
          <a:ln>
            <a:solidFill>
              <a:schemeClr val="accent2"/>
            </a:solidFill>
          </a:ln>
          <a:effectLst>
            <a:glow rad="50800">
              <a:schemeClr val="accent2"/>
            </a:glow>
          </a:effectLst>
        </p:spPr>
      </p:pic>
      <p:pic>
        <p:nvPicPr>
          <p:cNvPr id="6" name="Picture 5">
            <a:extLst>
              <a:ext uri="{FF2B5EF4-FFF2-40B4-BE49-F238E27FC236}">
                <a16:creationId xmlns:a16="http://schemas.microsoft.com/office/drawing/2014/main" id="{1C6334E4-0411-4A9C-A5DE-FD699BC031B5}"/>
              </a:ext>
            </a:extLst>
          </p:cNvPr>
          <p:cNvPicPr>
            <a:picLocks noChangeAspect="1"/>
          </p:cNvPicPr>
          <p:nvPr/>
        </p:nvPicPr>
        <p:blipFill>
          <a:blip r:embed="rId4"/>
          <a:stretch>
            <a:fillRect/>
          </a:stretch>
        </p:blipFill>
        <p:spPr>
          <a:xfrm>
            <a:off x="8033657" y="2919661"/>
            <a:ext cx="3174817" cy="1961278"/>
          </a:xfrm>
          <a:prstGeom prst="rect">
            <a:avLst/>
          </a:prstGeom>
          <a:effectLst>
            <a:glow rad="76200">
              <a:schemeClr val="accent2"/>
            </a:glow>
          </a:effectLst>
        </p:spPr>
      </p:pic>
      <p:pic>
        <p:nvPicPr>
          <p:cNvPr id="8" name="Graphic 7" descr="Right pointing backhand index">
            <a:extLst>
              <a:ext uri="{FF2B5EF4-FFF2-40B4-BE49-F238E27FC236}">
                <a16:creationId xmlns:a16="http://schemas.microsoft.com/office/drawing/2014/main" id="{6CAD9956-377E-4D65-9C99-66D23AB75E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051459">
            <a:off x="10267616" y="3285808"/>
            <a:ext cx="963033" cy="963033"/>
          </a:xfrm>
          <a:prstGeom prst="rect">
            <a:avLst/>
          </a:prstGeom>
        </p:spPr>
      </p:pic>
      <p:sp>
        <p:nvSpPr>
          <p:cNvPr id="2" name="TextBox 1">
            <a:extLst>
              <a:ext uri="{FF2B5EF4-FFF2-40B4-BE49-F238E27FC236}">
                <a16:creationId xmlns:a16="http://schemas.microsoft.com/office/drawing/2014/main" id="{7802B219-61DC-436C-B4E3-3B124D92143B}"/>
              </a:ext>
            </a:extLst>
          </p:cNvPr>
          <p:cNvSpPr txBox="1"/>
          <p:nvPr/>
        </p:nvSpPr>
        <p:spPr>
          <a:xfrm>
            <a:off x="4256142" y="3639844"/>
            <a:ext cx="2446499" cy="799705"/>
          </a:xfrm>
          <a:prstGeom prst="rect">
            <a:avLst/>
          </a:prstGeom>
          <a:solidFill>
            <a:srgbClr val="FFFF00">
              <a:alpha val="30000"/>
            </a:srgbClr>
          </a:solidFill>
        </p:spPr>
        <p:txBody>
          <a:bodyPr wrap="square" rtlCol="0">
            <a:spAutoFit/>
          </a:bodyPr>
          <a:lstStyle/>
          <a:p>
            <a:endParaRPr lang="en-US" dirty="0"/>
          </a:p>
        </p:txBody>
      </p:sp>
    </p:spTree>
    <p:extLst>
      <p:ext uri="{BB962C8B-B14F-4D97-AF65-F5344CB8AC3E}">
        <p14:creationId xmlns:p14="http://schemas.microsoft.com/office/powerpoint/2010/main" val="314186641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{57BAADA8-E363-486B-8A7E-CD8A4DE48F4A}tf56160789</Template>
  <TotalTime>0</TotalTime>
  <Words>2746</Words>
  <Application>Microsoft Office PowerPoint</Application>
  <PresentationFormat>Widescreen</PresentationFormat>
  <Paragraphs>216</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Bookman Old Style</vt:lpstr>
      <vt:lpstr>Calibri</vt:lpstr>
      <vt:lpstr>Franklin Gothic Book</vt:lpstr>
      <vt:lpstr>Helvetica</vt:lpstr>
      <vt:lpstr>1_RetrospectVTI</vt:lpstr>
      <vt:lpstr>CSS Fundamentals</vt:lpstr>
      <vt:lpstr>CSS (Cascading Style Sheets) is a language that describes the style HTML elements are to be displayed in on screen. CSS is stored in a stylesheet, which is a .css file</vt:lpstr>
      <vt:lpstr>CSS – Why use CSS?</vt:lpstr>
      <vt:lpstr>CSS – Syntax https://www.w3schools.com/css/css_syntax.asp</vt:lpstr>
      <vt:lpstr>CSS – Selector https://www.w3schools.com/css/css_selectors.asp</vt:lpstr>
      <vt:lpstr>CSS – Pseudo-Selectors https://www.w3schools.com/css/css_pseudo_classes.asp</vt:lpstr>
      <vt:lpstr>CSS – Pseudo Classes https://www.w3schools.com/css/css_pseudo_classes.asp</vt:lpstr>
      <vt:lpstr>CSS –  Pseudo Classes Examples https://www.w3schools.com/css/css_pseudo_classes.asp</vt:lpstr>
      <vt:lpstr>CSS – Pseudo Classes with HTML Classes https://www.w3schools.com/css/css_pseudo_classes.asp</vt:lpstr>
      <vt:lpstr>CSS – Pseudo Elements https://www.w3schools.com/css/css_pseudo_elements.asp</vt:lpstr>
      <vt:lpstr>CSS – Combinators https://www.w3schools.com/css/css_combinators.asp</vt:lpstr>
      <vt:lpstr>CSS – Combinators - Descendent https://www.w3schools.com/css/css_combinators.asp</vt:lpstr>
      <vt:lpstr>CSS – Child Combinators https://www.w3schools.com/css/css_combinators.asp</vt:lpstr>
      <vt:lpstr>CSS – Adjacent Sibling Combinators https://www.w3schools.com/css/css_combinators.asp</vt:lpstr>
      <vt:lpstr>CSS –  General Sibling Combinators https://www.w3schools.com/css/css_combinators.asp</vt:lpstr>
      <vt:lpstr>CSS - Box Model https://www.w3schools.com/css/css_boxmodel.asp</vt:lpstr>
      <vt:lpstr>CSS - Box Model Example https://www.w3schools.com/css/css_boxmodel.asp</vt:lpstr>
      <vt:lpstr> CSS Box Model – Example https://developer.mozilla.org/en-US/docs/Web/CSS/Shorthand_properties</vt:lpstr>
      <vt:lpstr>CSS – Units of measurement</vt:lpstr>
      <vt:lpstr>CSS - Colors</vt:lpstr>
      <vt:lpstr>CSS -  Three Ways To Include Styling https://www.w3schools.com/css/css_howto.asp</vt:lpstr>
      <vt:lpstr>CSS -  Three Ways To Include Styling https://www.w3schools.com/css/css_howto.asp</vt:lpstr>
      <vt:lpstr>CSS -  Three Ways To Include Styling https://www.w3schools.com/css/css_howto.asp</vt:lpstr>
      <vt:lpstr>CSS - Rule Sets</vt:lpstr>
      <vt:lpstr>CSS – Importance (!important)</vt:lpstr>
      <vt:lpstr>CSS - Specificity</vt:lpstr>
      <vt:lpstr>CSS – Source Order</vt:lpstr>
      <vt:lpstr>CSS –  Inherit Keyword https://www.w3schools.com/cssref/css_inherit.asp https://developer.mozilla.org/en-US/docs/Learn/CSS/Building_blocks/Cascade_and_inheritance</vt:lpstr>
      <vt:lpstr>CSS – display Property https://www.w3schools.com/cssref/pr_class_display.asp</vt:lpstr>
      <vt:lpstr>CSS – position Property https://www.w3schools.com/cssref/pr_class_position.asp</vt:lpstr>
      <vt:lpstr>CSS – position Property example https://www.w3schools.com/cssref/pr_class_position.asp</vt:lpstr>
      <vt:lpstr>CSS - Responsive Web Design</vt:lpstr>
      <vt:lpstr>CSS - Media Queries https://en.wikipedia.org/wiki/Media_queries</vt:lpstr>
      <vt:lpstr>CSS – ‘at-rules’</vt:lpstr>
      <vt:lpstr>CSS3 https://developer.mozilla.org/en-US/docs/Archive/CSS3 https://makeawebsitehub.com/css3-mega-cheat-sheet/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2020-03-20T13:40:51Z</dcterms:created>
  <dcterms:modified xsi:type="dcterms:W3CDTF">2020-03-23T23:50:26Z</dcterms:modified>
</cp:coreProperties>
</file>